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9" r:id="rId3"/>
    <p:sldId id="265" r:id="rId4"/>
    <p:sldId id="267" r:id="rId5"/>
    <p:sldId id="268" r:id="rId6"/>
    <p:sldId id="271" r:id="rId7"/>
    <p:sldId id="272" r:id="rId8"/>
    <p:sldId id="270" r:id="rId9"/>
    <p:sldId id="275" r:id="rId10"/>
    <p:sldId id="260" r:id="rId11"/>
    <p:sldId id="263" r:id="rId12"/>
    <p:sldId id="27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3B994D-A5A9-4D49-877F-692F1B775B7C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E6C4754-BD5D-49D7-A7FD-A3835A0CADE5}">
      <dgm:prSet phldrT="[文本]" custT="1"/>
      <dgm:spPr>
        <a:solidFill>
          <a:schemeClr val="bg2">
            <a:lumMod val="75000"/>
          </a:schemeClr>
        </a:solidFill>
      </dgm:spPr>
      <dgm:t>
        <a:bodyPr/>
        <a:lstStyle/>
        <a:p>
          <a:pPr algn="l"/>
          <a:r>
            <a:rPr lang="zh-CN" altLang="en-US" sz="1400" dirty="0" smtClean="0">
              <a:solidFill>
                <a:schemeClr val="tx1"/>
              </a:solidFill>
            </a:rPr>
            <a:t>注塑机选择</a:t>
          </a:r>
          <a:r>
            <a:rPr lang="en-US" altLang="zh-CN" sz="1400" dirty="0" smtClean="0">
              <a:solidFill>
                <a:schemeClr val="tx1"/>
              </a:solidFill>
            </a:rPr>
            <a:t>:</a:t>
          </a:r>
        </a:p>
        <a:p>
          <a:pPr algn="l"/>
          <a:r>
            <a:rPr lang="en-US" altLang="zh-CN" sz="1200" dirty="0" smtClean="0">
              <a:solidFill>
                <a:schemeClr val="tx1"/>
              </a:solidFill>
            </a:rPr>
            <a:t>1.</a:t>
          </a:r>
          <a:r>
            <a:rPr lang="zh-CN" altLang="en-US" sz="1200" dirty="0" smtClean="0">
              <a:solidFill>
                <a:schemeClr val="tx1"/>
              </a:solidFill>
            </a:rPr>
            <a:t>根据模具大小进行选择锁模力</a:t>
          </a:r>
          <a:r>
            <a:rPr lang="en-US" altLang="zh-CN" sz="1200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dirty="0" smtClean="0">
              <a:solidFill>
                <a:schemeClr val="tx1"/>
              </a:solidFill>
            </a:rPr>
            <a:t>2.</a:t>
          </a:r>
          <a:r>
            <a:rPr lang="zh-CN" altLang="en-US" sz="1200" dirty="0" smtClean="0">
              <a:solidFill>
                <a:schemeClr val="tx1"/>
              </a:solidFill>
            </a:rPr>
            <a:t>注射量为</a:t>
          </a:r>
          <a:r>
            <a:rPr lang="zh-CN" sz="1200" dirty="0" smtClean="0">
              <a:solidFill>
                <a:schemeClr val="tx1"/>
              </a:solidFill>
            </a:rPr>
            <a:t>注射重量的</a:t>
          </a:r>
          <a:r>
            <a:rPr lang="en-US" sz="1200" dirty="0" smtClean="0">
              <a:solidFill>
                <a:srgbClr val="0000FF"/>
              </a:solidFill>
            </a:rPr>
            <a:t>35</a:t>
          </a:r>
          <a:r>
            <a:rPr lang="zh-CN" sz="1200" dirty="0" smtClean="0">
              <a:solidFill>
                <a:srgbClr val="0000FF"/>
              </a:solidFill>
            </a:rPr>
            <a:t>％到</a:t>
          </a:r>
          <a:r>
            <a:rPr lang="en-US" sz="1200" dirty="0" smtClean="0">
              <a:solidFill>
                <a:srgbClr val="0000FF"/>
              </a:solidFill>
            </a:rPr>
            <a:t>85</a:t>
          </a:r>
          <a:r>
            <a:rPr lang="zh-CN" sz="1200" dirty="0" smtClean="0">
              <a:solidFill>
                <a:srgbClr val="0000FF"/>
              </a:solidFill>
            </a:rPr>
            <a:t>％</a:t>
          </a:r>
          <a:r>
            <a:rPr lang="en-US" altLang="zh-CN" sz="1200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dirty="0" smtClean="0">
              <a:solidFill>
                <a:schemeClr val="tx1"/>
              </a:solidFill>
            </a:rPr>
            <a:t>3.</a:t>
          </a:r>
          <a:r>
            <a:rPr lang="zh-CN" altLang="en-US" sz="1200" dirty="0" smtClean="0">
              <a:solidFill>
                <a:schemeClr val="tx1"/>
              </a:solidFill>
            </a:rPr>
            <a:t>一般</a:t>
          </a:r>
          <a:r>
            <a:rPr lang="zh-CN" sz="1200" dirty="0" smtClean="0">
              <a:solidFill>
                <a:schemeClr val="tx1"/>
              </a:solidFill>
            </a:rPr>
            <a:t>模板的外形尺寸</a:t>
          </a:r>
          <a:r>
            <a:rPr lang="zh-CN" sz="1200" dirty="0" smtClean="0">
              <a:solidFill>
                <a:srgbClr val="0000FF"/>
              </a:solidFill>
            </a:rPr>
            <a:t>不大于拉杆中心距</a:t>
          </a:r>
          <a:r>
            <a:rPr lang="en-US" altLang="zh-CN" sz="1200" dirty="0" smtClean="0">
              <a:solidFill>
                <a:schemeClr val="tx1"/>
              </a:solidFill>
            </a:rPr>
            <a:t>,</a:t>
          </a:r>
          <a:r>
            <a:rPr lang="zh-CN" sz="1200" dirty="0" smtClean="0">
              <a:solidFill>
                <a:schemeClr val="tx1"/>
              </a:solidFill>
            </a:rPr>
            <a:t>模板最大开距</a:t>
          </a:r>
          <a:r>
            <a:rPr lang="en-US" altLang="zh-CN" sz="1200" dirty="0" smtClean="0">
              <a:solidFill>
                <a:schemeClr val="tx1"/>
              </a:solidFill>
            </a:rPr>
            <a:t>=</a:t>
          </a:r>
          <a:r>
            <a:rPr lang="zh-CN" sz="1200" dirty="0" smtClean="0">
              <a:solidFill>
                <a:srgbClr val="0000FF"/>
              </a:solidFill>
            </a:rPr>
            <a:t>开模行程</a:t>
          </a:r>
          <a:r>
            <a:rPr lang="en-US" sz="1200" dirty="0" smtClean="0">
              <a:solidFill>
                <a:srgbClr val="0000FF"/>
              </a:solidFill>
            </a:rPr>
            <a:t>+</a:t>
          </a:r>
          <a:r>
            <a:rPr lang="zh-CN" sz="1200" dirty="0" smtClean="0">
              <a:solidFill>
                <a:srgbClr val="0000FF"/>
              </a:solidFill>
            </a:rPr>
            <a:t>最小容模量</a:t>
          </a:r>
          <a:r>
            <a:rPr lang="en-US" altLang="zh-CN" sz="1200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dirty="0" smtClean="0">
              <a:solidFill>
                <a:schemeClr val="tx1"/>
              </a:solidFill>
            </a:rPr>
            <a:t>4.</a:t>
          </a:r>
          <a:r>
            <a:rPr lang="zh-CN" altLang="en-US" sz="1200" dirty="0" smtClean="0">
              <a:solidFill>
                <a:schemeClr val="tx1"/>
              </a:solidFill>
            </a:rPr>
            <a:t>料筒加热系统温控精度在</a:t>
          </a:r>
          <a:r>
            <a:rPr lang="en-US" altLang="en-US" sz="1200" dirty="0" smtClean="0">
              <a:solidFill>
                <a:srgbClr val="0000FF"/>
              </a:solidFill>
              <a:latin typeface="宋体"/>
              <a:ea typeface="宋体"/>
            </a:rPr>
            <a:t>±</a:t>
          </a:r>
          <a:r>
            <a:rPr lang="en-US" altLang="zh-CN" sz="1200" dirty="0" smtClean="0">
              <a:solidFill>
                <a:srgbClr val="0000FF"/>
              </a:solidFill>
              <a:latin typeface="宋体"/>
              <a:ea typeface="宋体"/>
            </a:rPr>
            <a:t>0.5℃.</a:t>
          </a:r>
          <a:endParaRPr lang="en-US" altLang="zh-CN" sz="1000" dirty="0" smtClean="0">
            <a:solidFill>
              <a:schemeClr val="tx1"/>
            </a:solidFill>
          </a:endParaRPr>
        </a:p>
        <a:p>
          <a:pPr algn="ctr"/>
          <a:endParaRPr lang="en-US" altLang="zh-CN" sz="1000" dirty="0" smtClean="0">
            <a:solidFill>
              <a:schemeClr val="tx1"/>
            </a:solidFill>
          </a:endParaRPr>
        </a:p>
      </dgm:t>
    </dgm:pt>
    <dgm:pt modelId="{668DB09D-312A-4E9A-920B-EE3869CDCA6E}" type="parTrans" cxnId="{953AAD5F-2898-4C4E-B42D-A4FE2AF02BCE}">
      <dgm:prSet/>
      <dgm:spPr/>
      <dgm:t>
        <a:bodyPr/>
        <a:lstStyle/>
        <a:p>
          <a:endParaRPr lang="zh-CN" altLang="en-US"/>
        </a:p>
      </dgm:t>
    </dgm:pt>
    <dgm:pt modelId="{2AE7F8AE-692F-4677-99F9-B97CC811BBE3}" type="sibTrans" cxnId="{953AAD5F-2898-4C4E-B42D-A4FE2AF02BCE}">
      <dgm:prSet/>
      <dgm:spPr/>
      <dgm:t>
        <a:bodyPr/>
        <a:lstStyle/>
        <a:p>
          <a:endParaRPr lang="zh-CN" altLang="en-US"/>
        </a:p>
      </dgm:t>
    </dgm:pt>
    <dgm:pt modelId="{B46FAD33-D83F-4D7E-8E4B-EC7D923C3512}">
      <dgm:prSet phldrT="[文本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zh-CN" altLang="en-US" sz="1400" dirty="0" smtClean="0">
              <a:solidFill>
                <a:schemeClr val="tx1"/>
              </a:solidFill>
            </a:rPr>
            <a:t>螺杆选择</a:t>
          </a:r>
          <a:r>
            <a:rPr lang="en-US" altLang="zh-CN" sz="1400" dirty="0" smtClean="0">
              <a:solidFill>
                <a:schemeClr val="tx1"/>
              </a:solidFill>
            </a:rPr>
            <a:t>:</a:t>
          </a:r>
        </a:p>
        <a:p>
          <a:pPr algn="l"/>
          <a:r>
            <a:rPr lang="en-US" altLang="zh-CN" sz="1200" dirty="0" smtClean="0">
              <a:solidFill>
                <a:schemeClr val="tx1"/>
              </a:solidFill>
            </a:rPr>
            <a:t>1.</a:t>
          </a:r>
          <a:r>
            <a:rPr lang="zh-CN" sz="1200" dirty="0" smtClean="0">
              <a:solidFill>
                <a:schemeClr val="tx1"/>
              </a:solidFill>
            </a:rPr>
            <a:t>螺杆选用头部</a:t>
          </a:r>
          <a:r>
            <a:rPr lang="zh-CN" sz="1200" dirty="0" smtClean="0">
              <a:solidFill>
                <a:srgbClr val="0000FF"/>
              </a:solidFill>
            </a:rPr>
            <a:t>带有止逆环的突变形</a:t>
          </a:r>
          <a:r>
            <a:rPr lang="zh-CN" sz="1200" dirty="0" smtClean="0">
              <a:solidFill>
                <a:schemeClr val="tx1"/>
              </a:solidFill>
            </a:rPr>
            <a:t>、</a:t>
          </a:r>
          <a:r>
            <a:rPr lang="zh-CN" sz="1200" dirty="0" smtClean="0">
              <a:solidFill>
                <a:srgbClr val="0000FF"/>
              </a:solidFill>
            </a:rPr>
            <a:t>表面硬度大</a:t>
          </a:r>
          <a:r>
            <a:rPr lang="zh-CN" sz="1200" dirty="0" smtClean="0">
              <a:solidFill>
                <a:schemeClr val="tx1"/>
              </a:solidFill>
            </a:rPr>
            <a:t>且</a:t>
          </a:r>
          <a:r>
            <a:rPr lang="zh-CN" sz="1200" dirty="0" smtClean="0">
              <a:solidFill>
                <a:srgbClr val="0000FF"/>
              </a:solidFill>
            </a:rPr>
            <a:t>耐磨损</a:t>
          </a:r>
          <a:r>
            <a:rPr lang="zh-CN" sz="1200" dirty="0" smtClean="0">
              <a:solidFill>
                <a:schemeClr val="tx1"/>
              </a:solidFill>
            </a:rPr>
            <a:t>的螺杆</a:t>
          </a:r>
          <a:r>
            <a:rPr lang="en-US" altLang="zh-CN" sz="1200" dirty="0" smtClean="0">
              <a:solidFill>
                <a:schemeClr val="tx1"/>
              </a:solidFill>
            </a:rPr>
            <a:t>,</a:t>
          </a:r>
          <a:r>
            <a:rPr lang="zh-CN" altLang="en-US" sz="1200" dirty="0" smtClean="0">
              <a:solidFill>
                <a:schemeClr val="tx1"/>
              </a:solidFill>
            </a:rPr>
            <a:t>最好选用</a:t>
          </a:r>
          <a:r>
            <a:rPr lang="zh-CN" altLang="en-US" sz="1200" dirty="0" smtClean="0">
              <a:solidFill>
                <a:srgbClr val="0000FF"/>
              </a:solidFill>
            </a:rPr>
            <a:t>双合金耐磨螺杆</a:t>
          </a:r>
          <a:r>
            <a:rPr lang="en-US" altLang="zh-CN" sz="1200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dirty="0" smtClean="0">
              <a:solidFill>
                <a:schemeClr val="tx1"/>
              </a:solidFill>
            </a:rPr>
            <a:t>2.</a:t>
          </a:r>
          <a:r>
            <a:rPr lang="zh-CN" sz="1200" dirty="0" smtClean="0">
              <a:solidFill>
                <a:schemeClr val="tx1"/>
              </a:solidFill>
            </a:rPr>
            <a:t>长径比为</a:t>
          </a:r>
          <a:r>
            <a:rPr lang="en-US" sz="1200" dirty="0" smtClean="0">
              <a:solidFill>
                <a:srgbClr val="0000FF"/>
              </a:solidFill>
            </a:rPr>
            <a:t>15</a:t>
          </a:r>
          <a:r>
            <a:rPr lang="zh-CN" sz="1200" dirty="0" smtClean="0">
              <a:solidFill>
                <a:srgbClr val="0000FF"/>
              </a:solidFill>
            </a:rPr>
            <a:t>～</a:t>
          </a:r>
          <a:r>
            <a:rPr lang="en-US" sz="1200" dirty="0" smtClean="0">
              <a:solidFill>
                <a:srgbClr val="0000FF"/>
              </a:solidFill>
            </a:rPr>
            <a:t>20</a:t>
          </a:r>
          <a:r>
            <a:rPr lang="zh-CN" sz="1200" dirty="0" smtClean="0">
              <a:solidFill>
                <a:schemeClr val="tx1"/>
              </a:solidFill>
            </a:rPr>
            <a:t>，压缩比为</a:t>
          </a:r>
          <a:r>
            <a:rPr lang="en-US" sz="1200" dirty="0" smtClean="0">
              <a:solidFill>
                <a:srgbClr val="0000FF"/>
              </a:solidFill>
            </a:rPr>
            <a:t>2</a:t>
          </a:r>
          <a:r>
            <a:rPr lang="zh-CN" sz="1200" dirty="0" smtClean="0">
              <a:solidFill>
                <a:srgbClr val="0000FF"/>
              </a:solidFill>
            </a:rPr>
            <a:t>～</a:t>
          </a:r>
          <a:r>
            <a:rPr lang="en-US" sz="1200" dirty="0" smtClean="0">
              <a:solidFill>
                <a:srgbClr val="0000FF"/>
              </a:solidFill>
            </a:rPr>
            <a:t>2.5</a:t>
          </a:r>
          <a:r>
            <a:rPr lang="en-US" altLang="zh-CN" sz="1200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dirty="0" smtClean="0">
              <a:solidFill>
                <a:schemeClr val="tx1"/>
              </a:solidFill>
            </a:rPr>
            <a:t>3.</a:t>
          </a:r>
          <a:r>
            <a:rPr lang="zh-CN" sz="1200" dirty="0" smtClean="0">
              <a:solidFill>
                <a:schemeClr val="tx1"/>
              </a:solidFill>
            </a:rPr>
            <a:t>喷嘴采用</a:t>
          </a:r>
          <a:r>
            <a:rPr lang="zh-CN" sz="1200" dirty="0" smtClean="0">
              <a:solidFill>
                <a:srgbClr val="0000FF"/>
              </a:solidFill>
            </a:rPr>
            <a:t>小孔直通式</a:t>
          </a:r>
          <a:r>
            <a:rPr lang="zh-CN" sz="1200" dirty="0" smtClean="0">
              <a:solidFill>
                <a:schemeClr val="tx1"/>
              </a:solidFill>
            </a:rPr>
            <a:t>喷嘴或</a:t>
          </a:r>
          <a:r>
            <a:rPr lang="zh-CN" sz="1200" dirty="0" smtClean="0">
              <a:solidFill>
                <a:srgbClr val="0000FF"/>
              </a:solidFill>
            </a:rPr>
            <a:t>液压自锁式</a:t>
          </a:r>
          <a:r>
            <a:rPr lang="zh-CN" sz="1200" dirty="0" smtClean="0">
              <a:solidFill>
                <a:schemeClr val="tx1"/>
              </a:solidFill>
            </a:rPr>
            <a:t>喷嘴</a:t>
          </a:r>
          <a:r>
            <a:rPr lang="en-US" altLang="zh-CN" sz="1200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dirty="0" smtClean="0">
              <a:solidFill>
                <a:schemeClr val="tx1"/>
              </a:solidFill>
            </a:rPr>
            <a:t>4.</a:t>
          </a:r>
          <a:r>
            <a:rPr lang="zh-CN" sz="1200" dirty="0" smtClean="0">
              <a:solidFill>
                <a:schemeClr val="tx1"/>
              </a:solidFill>
            </a:rPr>
            <a:t>喷嘴要设</a:t>
          </a:r>
          <a:r>
            <a:rPr lang="zh-CN" sz="1200" dirty="0" smtClean="0">
              <a:solidFill>
                <a:srgbClr val="0000FF"/>
              </a:solidFill>
            </a:rPr>
            <a:t>保温</a:t>
          </a:r>
          <a:r>
            <a:rPr lang="zh-CN" sz="1200" dirty="0" smtClean="0">
              <a:solidFill>
                <a:schemeClr val="tx1"/>
              </a:solidFill>
            </a:rPr>
            <a:t>和</a:t>
          </a:r>
          <a:r>
            <a:rPr lang="zh-CN" sz="1200" dirty="0" smtClean="0">
              <a:solidFill>
                <a:srgbClr val="0000FF"/>
              </a:solidFill>
            </a:rPr>
            <a:t>控温</a:t>
          </a:r>
          <a:r>
            <a:rPr lang="zh-CN" sz="1200" dirty="0" smtClean="0">
              <a:solidFill>
                <a:schemeClr val="tx1"/>
              </a:solidFill>
            </a:rPr>
            <a:t>装置。</a:t>
          </a:r>
          <a:r>
            <a:rPr lang="en-US" sz="1200" dirty="0" smtClean="0">
              <a:solidFill>
                <a:schemeClr val="tx1"/>
              </a:solidFill>
            </a:rPr>
            <a:t/>
          </a:r>
          <a:br>
            <a:rPr lang="en-US" sz="1200" dirty="0" smtClean="0">
              <a:solidFill>
                <a:schemeClr val="tx1"/>
              </a:solidFill>
            </a:rPr>
          </a:br>
          <a:endParaRPr lang="zh-CN" altLang="en-US" sz="1200" dirty="0">
            <a:solidFill>
              <a:schemeClr val="tx1"/>
            </a:solidFill>
          </a:endParaRPr>
        </a:p>
      </dgm:t>
    </dgm:pt>
    <dgm:pt modelId="{6D5ECF97-5C63-453E-899E-37CEBF7D9805}" type="parTrans" cxnId="{DDFE935A-1718-4717-8D54-801CE0903E0D}">
      <dgm:prSet/>
      <dgm:spPr/>
      <dgm:t>
        <a:bodyPr/>
        <a:lstStyle/>
        <a:p>
          <a:endParaRPr lang="zh-CN" altLang="en-US"/>
        </a:p>
      </dgm:t>
    </dgm:pt>
    <dgm:pt modelId="{E220C422-F796-4CD2-93FF-0B52694D3250}" type="sibTrans" cxnId="{DDFE935A-1718-4717-8D54-801CE0903E0D}">
      <dgm:prSet/>
      <dgm:spPr/>
      <dgm:t>
        <a:bodyPr/>
        <a:lstStyle/>
        <a:p>
          <a:endParaRPr lang="zh-CN" altLang="en-US"/>
        </a:p>
      </dgm:t>
    </dgm:pt>
    <dgm:pt modelId="{E4A08115-0CC3-4893-8872-E239D1174F83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zh-CN" altLang="en-US" sz="1400" b="1" dirty="0" smtClean="0">
              <a:solidFill>
                <a:schemeClr val="tx1"/>
              </a:solidFill>
            </a:rPr>
            <a:t>模温机选择</a:t>
          </a:r>
          <a:r>
            <a:rPr lang="en-US" altLang="zh-CN" sz="1400" b="1" dirty="0" smtClean="0">
              <a:solidFill>
                <a:schemeClr val="tx1"/>
              </a:solidFill>
            </a:rPr>
            <a:t>:</a:t>
          </a:r>
        </a:p>
        <a:p>
          <a:pPr algn="l"/>
          <a:r>
            <a:rPr lang="en-US" altLang="zh-CN" sz="1200" dirty="0" smtClean="0">
              <a:solidFill>
                <a:schemeClr val="tx1"/>
              </a:solidFill>
            </a:rPr>
            <a:t>1.</a:t>
          </a:r>
          <a:r>
            <a:rPr lang="zh-CN" altLang="en-US" sz="1200" dirty="0" smtClean="0">
              <a:solidFill>
                <a:schemeClr val="tx1"/>
              </a:solidFill>
            </a:rPr>
            <a:t>模温机温度范围在</a:t>
          </a:r>
          <a:r>
            <a:rPr lang="en-US" altLang="zh-CN" sz="1200" dirty="0" smtClean="0">
              <a:solidFill>
                <a:srgbClr val="0000FF"/>
              </a:solidFill>
            </a:rPr>
            <a:t>160</a:t>
          </a:r>
          <a:r>
            <a:rPr lang="en-US" altLang="zh-CN" sz="1200" dirty="0" smtClean="0">
              <a:solidFill>
                <a:srgbClr val="0000FF"/>
              </a:solidFill>
              <a:latin typeface="宋体"/>
              <a:ea typeface="宋体"/>
            </a:rPr>
            <a:t>℃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以内，控温精度</a:t>
          </a:r>
          <a:r>
            <a:rPr lang="en-US" altLang="en-US" sz="1200" dirty="0" smtClean="0">
              <a:solidFill>
                <a:srgbClr val="0000FF"/>
              </a:solidFill>
              <a:latin typeface="宋体"/>
              <a:ea typeface="宋体"/>
            </a:rPr>
            <a:t>±</a:t>
          </a:r>
          <a:r>
            <a:rPr lang="en-US" altLang="zh-CN" sz="1200" dirty="0" smtClean="0">
              <a:solidFill>
                <a:srgbClr val="0000FF"/>
              </a:solidFill>
              <a:latin typeface="宋体"/>
              <a:ea typeface="宋体"/>
            </a:rPr>
            <a:t>0.5℃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；</a:t>
          </a:r>
          <a:endParaRPr lang="en-US" altLang="zh-CN" sz="1200" dirty="0" smtClean="0">
            <a:solidFill>
              <a:schemeClr val="tx1"/>
            </a:solidFill>
            <a:latin typeface="宋体"/>
            <a:ea typeface="宋体"/>
          </a:endParaRPr>
        </a:p>
        <a:p>
          <a:pPr algn="l"/>
          <a:r>
            <a:rPr lang="en-US" altLang="zh-CN" sz="1200" dirty="0" smtClean="0">
              <a:solidFill>
                <a:schemeClr val="tx1"/>
              </a:solidFill>
              <a:latin typeface="宋体"/>
              <a:ea typeface="宋体"/>
            </a:rPr>
            <a:t>2.</a:t>
          </a:r>
          <a:r>
            <a:rPr lang="en-US" altLang="zh-CN" sz="1200" dirty="0" smtClean="0">
              <a:solidFill>
                <a:srgbClr val="0000FF"/>
              </a:solidFill>
              <a:latin typeface="宋体"/>
              <a:ea typeface="宋体"/>
            </a:rPr>
            <a:t>120℃</a:t>
          </a:r>
          <a:r>
            <a:rPr lang="zh-CN" altLang="en-US" sz="1200" dirty="0" smtClean="0">
              <a:solidFill>
                <a:srgbClr val="0000FF"/>
              </a:solidFill>
              <a:latin typeface="宋体"/>
              <a:ea typeface="宋体"/>
            </a:rPr>
            <a:t>水温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水压控制在</a:t>
          </a:r>
          <a:r>
            <a:rPr lang="en-US" altLang="zh-CN" sz="1200" dirty="0" smtClean="0">
              <a:solidFill>
                <a:srgbClr val="0000FF"/>
              </a:solidFill>
              <a:latin typeface="宋体"/>
              <a:ea typeface="宋体"/>
            </a:rPr>
            <a:t>2kgf~5kgf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之间；</a:t>
          </a:r>
          <a:endParaRPr lang="en-US" altLang="zh-CN" sz="1200" dirty="0" smtClean="0">
            <a:solidFill>
              <a:schemeClr val="tx1"/>
            </a:solidFill>
            <a:latin typeface="宋体"/>
            <a:ea typeface="宋体"/>
          </a:endParaRPr>
        </a:p>
        <a:p>
          <a:pPr algn="l"/>
          <a:r>
            <a:rPr lang="en-US" altLang="zh-CN" sz="1200" dirty="0" smtClean="0">
              <a:solidFill>
                <a:schemeClr val="tx1"/>
              </a:solidFill>
              <a:latin typeface="宋体"/>
              <a:ea typeface="宋体"/>
            </a:rPr>
            <a:t>3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。核算水的流量及模温机的功率；</a:t>
          </a:r>
          <a:endParaRPr lang="en-US" altLang="zh-CN" sz="1200" dirty="0" smtClean="0">
            <a:solidFill>
              <a:schemeClr val="tx1"/>
            </a:solidFill>
            <a:latin typeface="宋体"/>
            <a:ea typeface="宋体"/>
          </a:endParaRPr>
        </a:p>
        <a:p>
          <a:pPr algn="l"/>
          <a:r>
            <a:rPr lang="en-US" altLang="zh-CN" sz="1200" dirty="0" smtClean="0">
              <a:solidFill>
                <a:schemeClr val="tx1"/>
              </a:solidFill>
              <a:latin typeface="宋体"/>
              <a:ea typeface="宋体"/>
            </a:rPr>
            <a:t>4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。水压必须控制在</a:t>
          </a:r>
          <a:r>
            <a:rPr lang="en-US" altLang="zh-CN" sz="1200" dirty="0" smtClean="0">
              <a:solidFill>
                <a:srgbClr val="0000FF"/>
              </a:solidFill>
              <a:latin typeface="宋体"/>
              <a:ea typeface="宋体"/>
            </a:rPr>
            <a:t>4kgf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以上，否则水温达不到</a:t>
          </a:r>
          <a:r>
            <a:rPr lang="en-US" altLang="zh-CN" sz="1200" dirty="0" smtClean="0">
              <a:solidFill>
                <a:srgbClr val="0000FF"/>
              </a:solidFill>
              <a:latin typeface="宋体"/>
              <a:ea typeface="宋体"/>
            </a:rPr>
            <a:t>140℃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以上；</a:t>
          </a:r>
          <a:endParaRPr lang="en-US" altLang="zh-CN" sz="1200" dirty="0" smtClean="0">
            <a:solidFill>
              <a:schemeClr val="tx1"/>
            </a:solidFill>
            <a:latin typeface="宋体"/>
            <a:ea typeface="宋体"/>
          </a:endParaRPr>
        </a:p>
        <a:p>
          <a:pPr algn="l"/>
          <a:r>
            <a:rPr lang="en-US" altLang="zh-CN" sz="1200" dirty="0" smtClean="0">
              <a:solidFill>
                <a:schemeClr val="tx1"/>
              </a:solidFill>
              <a:latin typeface="宋体"/>
              <a:ea typeface="宋体"/>
            </a:rPr>
            <a:t>5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。可以选择</a:t>
          </a:r>
          <a:r>
            <a:rPr lang="zh-CN" altLang="en-US" sz="1200" dirty="0" smtClean="0">
              <a:solidFill>
                <a:srgbClr val="0000FF"/>
              </a:solidFill>
              <a:latin typeface="宋体"/>
              <a:ea typeface="宋体"/>
            </a:rPr>
            <a:t>油温机</a:t>
          </a:r>
          <a:r>
            <a:rPr lang="zh-CN" altLang="en-US" sz="1200" dirty="0" smtClean="0">
              <a:solidFill>
                <a:schemeClr val="tx1"/>
              </a:solidFill>
              <a:latin typeface="宋体"/>
              <a:ea typeface="宋体"/>
            </a:rPr>
            <a:t>。</a:t>
          </a:r>
          <a:endParaRPr lang="en-US" altLang="zh-CN" sz="1200" dirty="0" smtClean="0">
            <a:solidFill>
              <a:schemeClr val="tx1"/>
            </a:solidFill>
            <a:latin typeface="宋体"/>
            <a:ea typeface="宋体"/>
          </a:endParaRPr>
        </a:p>
      </dgm:t>
    </dgm:pt>
    <dgm:pt modelId="{5907F129-A337-40C5-9816-470D75E49C09}" type="parTrans" cxnId="{2115AA60-BAEA-4D73-AB37-C966CD883F8A}">
      <dgm:prSet/>
      <dgm:spPr/>
      <dgm:t>
        <a:bodyPr/>
        <a:lstStyle/>
        <a:p>
          <a:endParaRPr lang="zh-CN" altLang="en-US"/>
        </a:p>
      </dgm:t>
    </dgm:pt>
    <dgm:pt modelId="{EC7C00F5-02E9-4DC6-B436-1A06B0D9D737}" type="sibTrans" cxnId="{2115AA60-BAEA-4D73-AB37-C966CD883F8A}">
      <dgm:prSet/>
      <dgm:spPr/>
      <dgm:t>
        <a:bodyPr/>
        <a:lstStyle/>
        <a:p>
          <a:endParaRPr lang="zh-CN" altLang="en-US"/>
        </a:p>
      </dgm:t>
    </dgm:pt>
    <dgm:pt modelId="{0948023C-8976-4ECB-84C2-EE2D5A5333B7}">
      <dgm:prSet phldrT="[文本]" custT="1"/>
      <dgm:spPr>
        <a:solidFill>
          <a:schemeClr val="bg1">
            <a:lumMod val="75000"/>
          </a:schemeClr>
        </a:solidFill>
      </dgm:spPr>
      <dgm:t>
        <a:bodyPr/>
        <a:lstStyle/>
        <a:p>
          <a:pPr algn="l"/>
          <a:r>
            <a:rPr lang="zh-CN" altLang="en-US" sz="1600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rPr>
            <a:t>干燥机选择</a:t>
          </a:r>
          <a:r>
            <a:rPr lang="en-US" altLang="zh-CN" sz="1600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rPr>
            <a:t>:</a:t>
          </a:r>
        </a:p>
        <a:p>
          <a:pPr algn="l"/>
          <a:r>
            <a:rPr lang="en-US" altLang="zh-CN" sz="1400" dirty="0" smtClean="0">
              <a:solidFill>
                <a:schemeClr val="tx1"/>
              </a:solidFill>
            </a:rPr>
            <a:t>1.</a:t>
          </a:r>
          <a:r>
            <a:rPr lang="zh-CN" altLang="en-US" sz="1400" dirty="0" smtClean="0">
              <a:solidFill>
                <a:schemeClr val="tx1"/>
              </a:solidFill>
            </a:rPr>
            <a:t>干燥机要选择</a:t>
          </a:r>
          <a:r>
            <a:rPr lang="zh-CN" altLang="en-US" sz="1400" dirty="0" smtClean="0">
              <a:solidFill>
                <a:srgbClr val="0000FF"/>
              </a:solidFill>
            </a:rPr>
            <a:t>除湿干燥机</a:t>
          </a:r>
          <a:r>
            <a:rPr lang="en-US" altLang="zh-CN" sz="1400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400" dirty="0" smtClean="0">
              <a:solidFill>
                <a:schemeClr val="tx1"/>
              </a:solidFill>
            </a:rPr>
            <a:t>2.</a:t>
          </a:r>
          <a:r>
            <a:rPr lang="zh-CN" altLang="en-US" sz="1400" dirty="0" smtClean="0">
              <a:solidFill>
                <a:schemeClr val="tx1"/>
              </a:solidFill>
            </a:rPr>
            <a:t>除湿能力要达到</a:t>
          </a:r>
          <a:r>
            <a:rPr lang="en-US" altLang="zh-CN" sz="1400" dirty="0" smtClean="0">
              <a:solidFill>
                <a:srgbClr val="0000FF"/>
              </a:solidFill>
            </a:rPr>
            <a:t>0.3</a:t>
          </a:r>
          <a:r>
            <a:rPr lang="en-US" altLang="zh-CN" sz="1400" dirty="0" smtClean="0">
              <a:solidFill>
                <a:srgbClr val="0000FF"/>
              </a:solidFill>
              <a:latin typeface="宋体"/>
              <a:ea typeface="宋体"/>
            </a:rPr>
            <a:t>‰</a:t>
          </a:r>
          <a:r>
            <a:rPr lang="zh-CN" altLang="en-US" sz="1400" dirty="0" smtClean="0">
              <a:solidFill>
                <a:schemeClr val="tx1"/>
              </a:solidFill>
              <a:latin typeface="宋体"/>
              <a:ea typeface="宋体"/>
            </a:rPr>
            <a:t>以下</a:t>
          </a:r>
          <a:r>
            <a:rPr lang="en-US" altLang="zh-CN" sz="1400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algn="l"/>
          <a:r>
            <a:rPr lang="en-US" altLang="zh-CN" sz="1400" dirty="0" smtClean="0">
              <a:solidFill>
                <a:schemeClr val="tx1"/>
              </a:solidFill>
              <a:latin typeface="宋体"/>
              <a:ea typeface="宋体"/>
            </a:rPr>
            <a:t>3.</a:t>
          </a:r>
          <a:r>
            <a:rPr lang="zh-CN" altLang="en-US" sz="1400" dirty="0" smtClean="0">
              <a:solidFill>
                <a:schemeClr val="tx1"/>
              </a:solidFill>
              <a:latin typeface="宋体"/>
              <a:ea typeface="宋体"/>
            </a:rPr>
            <a:t>除湿温度在</a:t>
          </a:r>
          <a:r>
            <a:rPr lang="en-US" altLang="zh-CN" sz="1400" dirty="0" smtClean="0">
              <a:solidFill>
                <a:srgbClr val="0000FF"/>
              </a:solidFill>
              <a:latin typeface="宋体"/>
              <a:ea typeface="宋体"/>
            </a:rPr>
            <a:t>160℃</a:t>
          </a:r>
          <a:r>
            <a:rPr lang="zh-CN" altLang="en-US" sz="1400" dirty="0" smtClean="0">
              <a:solidFill>
                <a:schemeClr val="tx1"/>
              </a:solidFill>
              <a:latin typeface="宋体"/>
              <a:ea typeface="宋体"/>
            </a:rPr>
            <a:t>以内</a:t>
          </a:r>
          <a:r>
            <a:rPr lang="en-US" altLang="zh-CN" sz="1400" dirty="0" smtClean="0">
              <a:solidFill>
                <a:schemeClr val="tx1"/>
              </a:solidFill>
              <a:latin typeface="宋体"/>
              <a:ea typeface="宋体"/>
            </a:rPr>
            <a:t>,</a:t>
          </a:r>
          <a:r>
            <a:rPr lang="zh-CN" altLang="en-US" sz="1400" dirty="0" smtClean="0">
              <a:solidFill>
                <a:schemeClr val="tx1"/>
              </a:solidFill>
              <a:latin typeface="宋体"/>
              <a:ea typeface="宋体"/>
            </a:rPr>
            <a:t>露点温度</a:t>
          </a:r>
          <a:r>
            <a:rPr lang="en-US" altLang="zh-CN" sz="1400" dirty="0" smtClean="0">
              <a:solidFill>
                <a:srgbClr val="0000FF"/>
              </a:solidFill>
              <a:latin typeface="宋体"/>
              <a:ea typeface="宋体"/>
            </a:rPr>
            <a:t>-40℃</a:t>
          </a:r>
          <a:r>
            <a:rPr lang="en-US" altLang="zh-CN" sz="1400" dirty="0" smtClean="0">
              <a:solidFill>
                <a:schemeClr val="tx1"/>
              </a:solidFill>
              <a:latin typeface="宋体"/>
              <a:ea typeface="宋体"/>
            </a:rPr>
            <a:t>.</a:t>
          </a:r>
        </a:p>
      </dgm:t>
    </dgm:pt>
    <dgm:pt modelId="{95BE7522-28C4-40ED-8CDC-95C6745676F3}" type="parTrans" cxnId="{079D5F56-FBDE-4290-A318-A9B278513508}">
      <dgm:prSet/>
      <dgm:spPr/>
      <dgm:t>
        <a:bodyPr/>
        <a:lstStyle/>
        <a:p>
          <a:endParaRPr lang="zh-CN" altLang="en-US"/>
        </a:p>
      </dgm:t>
    </dgm:pt>
    <dgm:pt modelId="{95FF5FD2-BE76-4F4A-8753-8E6F4C4047C7}" type="sibTrans" cxnId="{079D5F56-FBDE-4290-A318-A9B278513508}">
      <dgm:prSet/>
      <dgm:spPr/>
      <dgm:t>
        <a:bodyPr/>
        <a:lstStyle/>
        <a:p>
          <a:endParaRPr lang="zh-CN" altLang="en-US"/>
        </a:p>
      </dgm:t>
    </dgm:pt>
    <dgm:pt modelId="{EF74A2B2-E1E5-450B-A50C-A97E41E61EF9}" type="pres">
      <dgm:prSet presAssocID="{723B994D-A5A9-4D49-877F-692F1B775B7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F3F9C5C-EEDE-4262-AF13-D0EB758096D9}" type="pres">
      <dgm:prSet presAssocID="{723B994D-A5A9-4D49-877F-692F1B775B7C}" presName="axisShape" presStyleLbl="bgShp" presStyleIdx="0" presStyleCnt="1" custScaleX="175368" custLinFactNeighborX="0" custLinFactNeighborY="-919"/>
      <dgm:spPr>
        <a:solidFill>
          <a:srgbClr val="00B050"/>
        </a:solidFill>
        <a:ln>
          <a:noFill/>
        </a:ln>
      </dgm:spPr>
    </dgm:pt>
    <dgm:pt modelId="{C3CDF4D5-F6BE-45AF-BA1A-E886E1409150}" type="pres">
      <dgm:prSet presAssocID="{723B994D-A5A9-4D49-877F-692F1B775B7C}" presName="rect1" presStyleLbl="node1" presStyleIdx="0" presStyleCnt="4" custScaleX="205294" custScaleY="116545" custLinFactNeighborX="-48920" custLinFactNeighborY="-40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FC22DC-6E94-478E-AA76-1AE8740AB931}" type="pres">
      <dgm:prSet presAssocID="{723B994D-A5A9-4D49-877F-692F1B775B7C}" presName="rect2" presStyleLbl="node1" presStyleIdx="1" presStyleCnt="4" custScaleX="195913" custScaleY="116545" custLinFactNeighborX="47143" custLinFactNeighborY="-40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E74B88-1AE5-480D-A61C-3636AA7FF5ED}" type="pres">
      <dgm:prSet presAssocID="{723B994D-A5A9-4D49-877F-692F1B775B7C}" presName="rect3" presStyleLbl="node1" presStyleIdx="2" presStyleCnt="4" custScaleX="205110" custScaleY="115074" custLinFactNeighborX="-50691" custLinFactNeighborY="48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53FE95-25D5-43BC-86B1-C6E5B6D758F6}" type="pres">
      <dgm:prSet presAssocID="{723B994D-A5A9-4D49-877F-692F1B775B7C}" presName="rect4" presStyleLbl="node1" presStyleIdx="3" presStyleCnt="4" custScaleX="196840" custScaleY="115745" custLinFactNeighborX="51575" custLinFactNeighborY="50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DFE935A-1718-4717-8D54-801CE0903E0D}" srcId="{723B994D-A5A9-4D49-877F-692F1B775B7C}" destId="{B46FAD33-D83F-4D7E-8E4B-EC7D923C3512}" srcOrd="1" destOrd="0" parTransId="{6D5ECF97-5C63-453E-899E-37CEBF7D9805}" sibTransId="{E220C422-F796-4CD2-93FF-0B52694D3250}"/>
    <dgm:cxn modelId="{1F614389-474A-4A81-B73C-2B97C3A5F482}" type="presOf" srcId="{0948023C-8976-4ECB-84C2-EE2D5A5333B7}" destId="{6253FE95-25D5-43BC-86B1-C6E5B6D758F6}" srcOrd="0" destOrd="0" presId="urn:microsoft.com/office/officeart/2005/8/layout/matrix2"/>
    <dgm:cxn modelId="{953AAD5F-2898-4C4E-B42D-A4FE2AF02BCE}" srcId="{723B994D-A5A9-4D49-877F-692F1B775B7C}" destId="{5E6C4754-BD5D-49D7-A7FD-A3835A0CADE5}" srcOrd="0" destOrd="0" parTransId="{668DB09D-312A-4E9A-920B-EE3869CDCA6E}" sibTransId="{2AE7F8AE-692F-4677-99F9-B97CC811BBE3}"/>
    <dgm:cxn modelId="{9F776777-939A-4977-AA04-1025A83FDC07}" type="presOf" srcId="{723B994D-A5A9-4D49-877F-692F1B775B7C}" destId="{EF74A2B2-E1E5-450B-A50C-A97E41E61EF9}" srcOrd="0" destOrd="0" presId="urn:microsoft.com/office/officeart/2005/8/layout/matrix2"/>
    <dgm:cxn modelId="{DB25C06E-3861-44E7-9548-93F04A77BE6F}" type="presOf" srcId="{B46FAD33-D83F-4D7E-8E4B-EC7D923C3512}" destId="{34FC22DC-6E94-478E-AA76-1AE8740AB931}" srcOrd="0" destOrd="0" presId="urn:microsoft.com/office/officeart/2005/8/layout/matrix2"/>
    <dgm:cxn modelId="{079D5F56-FBDE-4290-A318-A9B278513508}" srcId="{723B994D-A5A9-4D49-877F-692F1B775B7C}" destId="{0948023C-8976-4ECB-84C2-EE2D5A5333B7}" srcOrd="3" destOrd="0" parTransId="{95BE7522-28C4-40ED-8CDC-95C6745676F3}" sibTransId="{95FF5FD2-BE76-4F4A-8753-8E6F4C4047C7}"/>
    <dgm:cxn modelId="{CA0DCB60-2D76-45FA-86DD-4CB56D7545B5}" type="presOf" srcId="{5E6C4754-BD5D-49D7-A7FD-A3835A0CADE5}" destId="{C3CDF4D5-F6BE-45AF-BA1A-E886E1409150}" srcOrd="0" destOrd="0" presId="urn:microsoft.com/office/officeart/2005/8/layout/matrix2"/>
    <dgm:cxn modelId="{022303E3-7F4D-4871-BF3A-8236C2E68102}" type="presOf" srcId="{E4A08115-0CC3-4893-8872-E239D1174F83}" destId="{F2E74B88-1AE5-480D-A61C-3636AA7FF5ED}" srcOrd="0" destOrd="0" presId="urn:microsoft.com/office/officeart/2005/8/layout/matrix2"/>
    <dgm:cxn modelId="{2115AA60-BAEA-4D73-AB37-C966CD883F8A}" srcId="{723B994D-A5A9-4D49-877F-692F1B775B7C}" destId="{E4A08115-0CC3-4893-8872-E239D1174F83}" srcOrd="2" destOrd="0" parTransId="{5907F129-A337-40C5-9816-470D75E49C09}" sibTransId="{EC7C00F5-02E9-4DC6-B436-1A06B0D9D737}"/>
    <dgm:cxn modelId="{22962BE9-F59B-4E49-A9CC-D4F581332734}" type="presParOf" srcId="{EF74A2B2-E1E5-450B-A50C-A97E41E61EF9}" destId="{4F3F9C5C-EEDE-4262-AF13-D0EB758096D9}" srcOrd="0" destOrd="0" presId="urn:microsoft.com/office/officeart/2005/8/layout/matrix2"/>
    <dgm:cxn modelId="{1FECCD1B-E320-4E36-B1CD-1AE82048B11A}" type="presParOf" srcId="{EF74A2B2-E1E5-450B-A50C-A97E41E61EF9}" destId="{C3CDF4D5-F6BE-45AF-BA1A-E886E1409150}" srcOrd="1" destOrd="0" presId="urn:microsoft.com/office/officeart/2005/8/layout/matrix2"/>
    <dgm:cxn modelId="{7BBEABDB-11E8-4F60-8ECE-4405058B920D}" type="presParOf" srcId="{EF74A2B2-E1E5-450B-A50C-A97E41E61EF9}" destId="{34FC22DC-6E94-478E-AA76-1AE8740AB931}" srcOrd="2" destOrd="0" presId="urn:microsoft.com/office/officeart/2005/8/layout/matrix2"/>
    <dgm:cxn modelId="{903AB16D-B6BD-46ED-9AD3-7E97C04DB0B0}" type="presParOf" srcId="{EF74A2B2-E1E5-450B-A50C-A97E41E61EF9}" destId="{F2E74B88-1AE5-480D-A61C-3636AA7FF5ED}" srcOrd="3" destOrd="0" presId="urn:microsoft.com/office/officeart/2005/8/layout/matrix2"/>
    <dgm:cxn modelId="{8E6F9AAB-093D-4CF4-A811-28BCF3D195ED}" type="presParOf" srcId="{EF74A2B2-E1E5-450B-A50C-A97E41E61EF9}" destId="{6253FE95-25D5-43BC-86B1-C6E5B6D758F6}" srcOrd="4" destOrd="0" presId="urn:microsoft.com/office/officeart/2005/8/layout/matrix2"/>
  </dgm:cxnLst>
  <dgm:bg/>
  <dgm:whole>
    <a:ln w="38100"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F75395-91C4-49B1-87DA-F83C1836E565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5051890-8886-4685-AEF4-B8F37EA2855C}">
      <dgm:prSet phldrT="[文本]"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r>
            <a:rPr lang="zh-CN" altLang="en-US" sz="1400" b="1" dirty="0" smtClean="0">
              <a:solidFill>
                <a:schemeClr val="tx1"/>
              </a:solidFill>
            </a:rPr>
            <a:t>工艺参数设定</a:t>
          </a:r>
          <a:r>
            <a:rPr lang="en-US" altLang="zh-CN" sz="1400" b="1" dirty="0" smtClean="0">
              <a:solidFill>
                <a:schemeClr val="tx1"/>
              </a:solidFill>
            </a:rPr>
            <a:t>: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1.</a:t>
          </a:r>
          <a:r>
            <a:rPr lang="zh-CN" altLang="en-US" sz="1200" b="1" dirty="0" smtClean="0">
              <a:solidFill>
                <a:schemeClr val="tx1"/>
              </a:solidFill>
            </a:rPr>
            <a:t>模具温度控制在</a:t>
          </a:r>
          <a:r>
            <a:rPr lang="en-US" altLang="zh-CN" sz="1200" b="1" dirty="0" smtClean="0">
              <a:solidFill>
                <a:srgbClr val="0000FF"/>
              </a:solidFill>
            </a:rPr>
            <a:t>80-150</a:t>
          </a:r>
          <a:r>
            <a:rPr lang="en-US" altLang="zh-CN" sz="1200" b="1" dirty="0" smtClean="0">
              <a:solidFill>
                <a:srgbClr val="0000FF"/>
              </a:solidFill>
              <a:latin typeface="宋体"/>
              <a:ea typeface="宋体"/>
            </a:rPr>
            <a:t>℃</a:t>
          </a:r>
          <a:r>
            <a:rPr lang="zh-CN" altLang="en-US" sz="1200" b="1" dirty="0" smtClean="0">
              <a:solidFill>
                <a:schemeClr val="tx1"/>
              </a:solidFill>
              <a:latin typeface="宋体"/>
              <a:ea typeface="宋体"/>
            </a:rPr>
            <a:t>之间</a:t>
          </a:r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2.</a:t>
          </a:r>
          <a:r>
            <a:rPr lang="zh-CN" altLang="en-US" sz="1200" b="1" dirty="0" smtClean="0">
              <a:solidFill>
                <a:schemeClr val="tx1"/>
              </a:solidFill>
              <a:latin typeface="宋体"/>
              <a:ea typeface="宋体"/>
            </a:rPr>
            <a:t>料温设定</a:t>
          </a:r>
          <a:r>
            <a:rPr lang="en-US" altLang="zh-CN" sz="1200" b="1" dirty="0" smtClean="0">
              <a:solidFill>
                <a:srgbClr val="0000FF"/>
              </a:solidFill>
              <a:latin typeface="宋体"/>
              <a:ea typeface="宋体"/>
            </a:rPr>
            <a:t>275-315℃</a:t>
          </a:r>
          <a:r>
            <a:rPr lang="zh-CN" altLang="en-US" sz="1200" b="1" dirty="0" smtClean="0">
              <a:solidFill>
                <a:schemeClr val="tx1"/>
              </a:solidFill>
              <a:latin typeface="宋体"/>
              <a:ea typeface="宋体"/>
            </a:rPr>
            <a:t>之间</a:t>
          </a:r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3.</a:t>
          </a:r>
          <a:r>
            <a:rPr lang="zh-CN" altLang="en-US" sz="1200" b="1" dirty="0" smtClean="0">
              <a:solidFill>
                <a:schemeClr val="tx1"/>
              </a:solidFill>
              <a:latin typeface="宋体"/>
              <a:ea typeface="宋体"/>
            </a:rPr>
            <a:t>注射过程采用</a:t>
          </a:r>
          <a:r>
            <a:rPr lang="zh-CN" altLang="en-US" sz="1200" b="1" dirty="0" smtClean="0">
              <a:solidFill>
                <a:srgbClr val="0000FF"/>
              </a:solidFill>
              <a:latin typeface="宋体"/>
              <a:ea typeface="宋体"/>
            </a:rPr>
            <a:t>高压低速</a:t>
          </a:r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4.</a:t>
          </a:r>
          <a:r>
            <a:rPr lang="zh-CN" altLang="en-US" sz="1200" b="1" dirty="0" smtClean="0">
              <a:solidFill>
                <a:schemeClr val="tx1"/>
              </a:solidFill>
              <a:latin typeface="宋体"/>
              <a:ea typeface="宋体"/>
            </a:rPr>
            <a:t>加料过程尽可能不要用背压</a:t>
          </a:r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5.</a:t>
          </a:r>
          <a:r>
            <a:rPr lang="zh-CN" altLang="en-US" sz="1200" b="1" dirty="0" smtClean="0">
              <a:solidFill>
                <a:srgbClr val="0000FF"/>
              </a:solidFill>
              <a:latin typeface="宋体"/>
              <a:ea typeface="宋体"/>
            </a:rPr>
            <a:t>模温达到标准</a:t>
          </a:r>
          <a:r>
            <a:rPr lang="zh-CN" altLang="en-US" sz="1200" b="1" dirty="0" smtClean="0">
              <a:solidFill>
                <a:schemeClr val="tx1"/>
              </a:solidFill>
              <a:latin typeface="宋体"/>
              <a:ea typeface="宋体"/>
            </a:rPr>
            <a:t>要求后方可进行调试作业</a:t>
          </a:r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  <a:latin typeface="宋体"/>
              <a:ea typeface="宋体"/>
            </a:rPr>
            <a:t>6.</a:t>
          </a:r>
          <a:r>
            <a:rPr lang="zh-CN" altLang="en-US" sz="1200" b="1" dirty="0" smtClean="0">
              <a:solidFill>
                <a:schemeClr val="tx1"/>
              </a:solidFill>
              <a:latin typeface="宋体"/>
              <a:ea typeface="宋体"/>
            </a:rPr>
            <a:t>进行逐步调试方法进行调机，避免出现涨</a:t>
          </a:r>
          <a:r>
            <a:rPr lang="zh-CN" altLang="en-US" sz="1200" b="1" dirty="0" smtClean="0">
              <a:solidFill>
                <a:srgbClr val="0000FF"/>
              </a:solidFill>
              <a:latin typeface="宋体"/>
              <a:ea typeface="宋体"/>
            </a:rPr>
            <a:t>模</a:t>
          </a:r>
          <a:r>
            <a:rPr lang="zh-CN" altLang="en-US" sz="1200" b="1" dirty="0" smtClean="0">
              <a:solidFill>
                <a:schemeClr val="tx1"/>
              </a:solidFill>
              <a:latin typeface="宋体"/>
              <a:ea typeface="宋体"/>
            </a:rPr>
            <a:t>现象。</a:t>
          </a:r>
          <a:endParaRPr lang="zh-CN" altLang="en-US" sz="1200" b="1" dirty="0">
            <a:solidFill>
              <a:schemeClr val="tx1"/>
            </a:solidFill>
          </a:endParaRPr>
        </a:p>
      </dgm:t>
    </dgm:pt>
    <dgm:pt modelId="{6C1503E1-EFCE-486C-B13F-BCCC37C53AED}" type="parTrans" cxnId="{416D03AF-2DAC-4C2A-8109-384FD37586E6}">
      <dgm:prSet/>
      <dgm:spPr/>
      <dgm:t>
        <a:bodyPr/>
        <a:lstStyle/>
        <a:p>
          <a:endParaRPr lang="zh-CN" altLang="en-US"/>
        </a:p>
      </dgm:t>
    </dgm:pt>
    <dgm:pt modelId="{F6750225-2DDD-45D1-879A-55854922BA55}" type="sibTrans" cxnId="{416D03AF-2DAC-4C2A-8109-384FD37586E6}">
      <dgm:prSet/>
      <dgm:spPr/>
      <dgm:t>
        <a:bodyPr/>
        <a:lstStyle/>
        <a:p>
          <a:endParaRPr lang="zh-CN" altLang="en-US"/>
        </a:p>
      </dgm:t>
    </dgm:pt>
    <dgm:pt modelId="{2AD51777-3EEC-4BFC-A854-7444B28FA36E}">
      <dgm:prSet phldrT="[文本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zh-CN" altLang="en-US" sz="1400" b="1" dirty="0" smtClean="0">
              <a:solidFill>
                <a:schemeClr val="tx1"/>
              </a:solidFill>
            </a:rPr>
            <a:t>机加工方法</a:t>
          </a:r>
          <a:r>
            <a:rPr lang="en-US" altLang="zh-CN" sz="1400" b="1" dirty="0" smtClean="0">
              <a:solidFill>
                <a:schemeClr val="tx1"/>
              </a:solidFill>
            </a:rPr>
            <a:t>: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1.</a:t>
          </a:r>
          <a:r>
            <a:rPr lang="zh-CN" altLang="en-US" sz="1200" b="1" dirty="0" smtClean="0">
              <a:solidFill>
                <a:schemeClr val="tx1"/>
              </a:solidFill>
            </a:rPr>
            <a:t>模具插穿和靠破位置</a:t>
          </a:r>
          <a:r>
            <a:rPr lang="zh-CN" altLang="en-US" sz="1200" b="1" dirty="0" smtClean="0">
              <a:solidFill>
                <a:srgbClr val="0000FF"/>
              </a:solidFill>
            </a:rPr>
            <a:t>采用镶块和入子</a:t>
          </a:r>
          <a:r>
            <a:rPr lang="zh-CN" altLang="en-US" sz="1200" b="1" dirty="0" smtClean="0">
              <a:solidFill>
                <a:schemeClr val="tx1"/>
              </a:solidFill>
            </a:rPr>
            <a:t>方式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出现毛刺可以及时更换</a:t>
          </a:r>
          <a:r>
            <a:rPr lang="en-US" altLang="zh-CN" sz="1200" b="1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2.</a:t>
          </a:r>
          <a:r>
            <a:rPr lang="zh-CN" altLang="en-US" sz="1200" b="1" dirty="0" smtClean="0">
              <a:solidFill>
                <a:schemeClr val="tx1"/>
              </a:solidFill>
            </a:rPr>
            <a:t>加工过程尽可能采用</a:t>
          </a:r>
          <a:r>
            <a:rPr lang="zh-CN" altLang="en-US" sz="1200" b="1" dirty="0" smtClean="0">
              <a:solidFill>
                <a:srgbClr val="0000FF"/>
              </a:solidFill>
            </a:rPr>
            <a:t>加工精度高的加工方式</a:t>
          </a:r>
          <a:r>
            <a:rPr lang="en-US" altLang="zh-CN" sz="1200" b="1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3.</a:t>
          </a:r>
          <a:r>
            <a:rPr lang="zh-CN" altLang="en-US" sz="1200" b="1" dirty="0" smtClean="0">
              <a:solidFill>
                <a:schemeClr val="tx1"/>
              </a:solidFill>
            </a:rPr>
            <a:t>维修过程</a:t>
          </a:r>
          <a:r>
            <a:rPr lang="zh-CN" altLang="en-US" sz="1200" b="1" dirty="0" smtClean="0">
              <a:solidFill>
                <a:srgbClr val="0000FF"/>
              </a:solidFill>
            </a:rPr>
            <a:t>避免采用烧焊</a:t>
          </a:r>
          <a:r>
            <a:rPr lang="zh-CN" altLang="en-US" sz="1200" b="1" dirty="0" smtClean="0">
              <a:solidFill>
                <a:schemeClr val="tx1"/>
              </a:solidFill>
            </a:rPr>
            <a:t>方式</a:t>
          </a:r>
          <a:r>
            <a:rPr lang="en-US" altLang="zh-CN" sz="1200" b="1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4.</a:t>
          </a:r>
          <a:r>
            <a:rPr lang="zh-CN" altLang="en-US" sz="1200" b="1" dirty="0" smtClean="0">
              <a:solidFill>
                <a:schemeClr val="tx1"/>
              </a:solidFill>
            </a:rPr>
            <a:t>模具硬度要根据材料要求进行处理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特别是</a:t>
          </a:r>
          <a:r>
            <a:rPr lang="zh-CN" altLang="en-US" sz="1200" b="1" dirty="0" smtClean="0">
              <a:solidFill>
                <a:srgbClr val="0000FF"/>
              </a:solidFill>
            </a:rPr>
            <a:t>滑块硬度要比模芯软</a:t>
          </a:r>
          <a:r>
            <a:rPr lang="en-US" altLang="zh-CN" sz="1200" b="1" dirty="0" smtClean="0">
              <a:solidFill>
                <a:srgbClr val="0000FF"/>
              </a:solidFill>
            </a:rPr>
            <a:t>2--3</a:t>
          </a:r>
          <a:r>
            <a:rPr lang="en-US" altLang="zh-CN" sz="1200" b="1" dirty="0" smtClean="0">
              <a:solidFill>
                <a:srgbClr val="0000FF"/>
              </a:solidFill>
              <a:latin typeface="宋体"/>
              <a:ea typeface="宋体"/>
            </a:rPr>
            <a:t>℃</a:t>
          </a:r>
          <a:r>
            <a:rPr lang="en-US" altLang="zh-CN" sz="1200" b="1" dirty="0" smtClean="0">
              <a:solidFill>
                <a:srgbClr val="0000FF"/>
              </a:solidFill>
            </a:rPr>
            <a:t>.</a:t>
          </a:r>
          <a:endParaRPr lang="zh-CN" altLang="en-US" sz="1200" b="1" dirty="0">
            <a:solidFill>
              <a:srgbClr val="0000FF"/>
            </a:solidFill>
          </a:endParaRPr>
        </a:p>
      </dgm:t>
    </dgm:pt>
    <dgm:pt modelId="{2C5F55EA-21C8-4833-8286-208A5572A773}" type="parTrans" cxnId="{184F240B-E048-4318-8907-48B5778FC5EC}">
      <dgm:prSet/>
      <dgm:spPr/>
      <dgm:t>
        <a:bodyPr/>
        <a:lstStyle/>
        <a:p>
          <a:endParaRPr lang="zh-CN" altLang="en-US"/>
        </a:p>
      </dgm:t>
    </dgm:pt>
    <dgm:pt modelId="{19908D1A-C915-4D80-9A45-4124104B0BCC}" type="sibTrans" cxnId="{184F240B-E048-4318-8907-48B5778FC5EC}">
      <dgm:prSet/>
      <dgm:spPr/>
      <dgm:t>
        <a:bodyPr/>
        <a:lstStyle/>
        <a:p>
          <a:endParaRPr lang="zh-CN" altLang="en-US"/>
        </a:p>
      </dgm:t>
    </dgm:pt>
    <dgm:pt modelId="{CF446367-7191-4978-81BD-5E6380FF9F81}">
      <dgm:prSet phldrT="[文本]" phldr="1"/>
      <dgm:spPr/>
      <dgm:t>
        <a:bodyPr/>
        <a:lstStyle/>
        <a:p>
          <a:endParaRPr lang="zh-CN" altLang="en-US"/>
        </a:p>
      </dgm:t>
    </dgm:pt>
    <dgm:pt modelId="{47B95BB2-3590-41D8-9BBA-C8AA222254CA}" type="parTrans" cxnId="{9EED5C12-777A-4A04-AEF9-A103EE0E285E}">
      <dgm:prSet/>
      <dgm:spPr/>
      <dgm:t>
        <a:bodyPr/>
        <a:lstStyle/>
        <a:p>
          <a:endParaRPr lang="zh-CN" altLang="en-US"/>
        </a:p>
      </dgm:t>
    </dgm:pt>
    <dgm:pt modelId="{2D7D49CF-C3CA-4562-8E86-EBF332C59142}" type="sibTrans" cxnId="{9EED5C12-777A-4A04-AEF9-A103EE0E285E}">
      <dgm:prSet/>
      <dgm:spPr/>
      <dgm:t>
        <a:bodyPr/>
        <a:lstStyle/>
        <a:p>
          <a:endParaRPr lang="zh-CN" altLang="en-US"/>
        </a:p>
      </dgm:t>
    </dgm:pt>
    <dgm:pt modelId="{0AF5023D-78CF-4CF9-BB2A-F5D31D4B21DA}">
      <dgm:prSet phldrT="[文本]" phldr="1"/>
      <dgm:spPr/>
      <dgm:t>
        <a:bodyPr/>
        <a:lstStyle/>
        <a:p>
          <a:endParaRPr lang="zh-CN" altLang="en-US"/>
        </a:p>
      </dgm:t>
    </dgm:pt>
    <dgm:pt modelId="{6D321537-DAD2-4EDF-AB62-2C5F1C34DC38}" type="parTrans" cxnId="{FA63F2D9-14C2-4B77-AFDE-113E41F861F8}">
      <dgm:prSet/>
      <dgm:spPr/>
      <dgm:t>
        <a:bodyPr/>
        <a:lstStyle/>
        <a:p>
          <a:endParaRPr lang="zh-CN" altLang="en-US"/>
        </a:p>
      </dgm:t>
    </dgm:pt>
    <dgm:pt modelId="{3957E1DA-5A5E-458A-A4CC-09F1C42F3A8F}" type="sibTrans" cxnId="{FA63F2D9-14C2-4B77-AFDE-113E41F861F8}">
      <dgm:prSet/>
      <dgm:spPr/>
      <dgm:t>
        <a:bodyPr/>
        <a:lstStyle/>
        <a:p>
          <a:endParaRPr lang="zh-CN" altLang="en-US"/>
        </a:p>
      </dgm:t>
    </dgm:pt>
    <dgm:pt modelId="{8AE65DE9-0672-4698-BBD5-C65F65E8B9D2}">
      <dgm:prSet custT="1"/>
      <dgm:spPr/>
      <dgm:t>
        <a:bodyPr/>
        <a:lstStyle/>
        <a:p>
          <a:endParaRPr lang="zh-CN" altLang="en-US"/>
        </a:p>
      </dgm:t>
    </dgm:pt>
    <dgm:pt modelId="{9589992A-1F70-4DE5-9D94-79329DAFFA5E}" type="parTrans" cxnId="{56B7CBDB-01EA-4B0C-A2F7-88185D6AA742}">
      <dgm:prSet/>
      <dgm:spPr/>
      <dgm:t>
        <a:bodyPr/>
        <a:lstStyle/>
        <a:p>
          <a:endParaRPr lang="zh-CN" altLang="en-US"/>
        </a:p>
      </dgm:t>
    </dgm:pt>
    <dgm:pt modelId="{7173BBFC-DDE2-4183-B33A-D339A53968EF}" type="sibTrans" cxnId="{56B7CBDB-01EA-4B0C-A2F7-88185D6AA742}">
      <dgm:prSet/>
      <dgm:spPr/>
      <dgm:t>
        <a:bodyPr/>
        <a:lstStyle/>
        <a:p>
          <a:endParaRPr lang="zh-CN" altLang="en-US"/>
        </a:p>
      </dgm:t>
    </dgm:pt>
    <dgm:pt modelId="{6FCA58AC-EDE9-4D4A-A70B-64021B7E6673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zh-CN" altLang="en-US" sz="1400" b="1" dirty="0" smtClean="0">
              <a:solidFill>
                <a:schemeClr val="tx1"/>
              </a:solidFill>
            </a:rPr>
            <a:t>日常点检：</a:t>
          </a:r>
          <a:endParaRPr lang="en-US" altLang="zh-CN" sz="1400" b="1" dirty="0" smtClean="0">
            <a:solidFill>
              <a:schemeClr val="tx1"/>
            </a:solidFill>
          </a:endParaRP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1.</a:t>
          </a:r>
          <a:r>
            <a:rPr lang="zh-CN" altLang="en-US" sz="1200" b="1" dirty="0" smtClean="0">
              <a:solidFill>
                <a:schemeClr val="tx1"/>
              </a:solidFill>
            </a:rPr>
            <a:t>点检确认产品</a:t>
          </a:r>
          <a:r>
            <a:rPr lang="zh-CN" altLang="en-US" sz="1200" b="1" dirty="0" smtClean="0">
              <a:solidFill>
                <a:srgbClr val="0000FF"/>
              </a:solidFill>
            </a:rPr>
            <a:t>毛刺位置</a:t>
          </a:r>
          <a:r>
            <a:rPr lang="en-US" altLang="zh-CN" sz="1200" b="1" dirty="0" smtClean="0">
              <a:solidFill>
                <a:srgbClr val="0000FF"/>
              </a:solidFill>
            </a:rPr>
            <a:t>/</a:t>
          </a:r>
          <a:r>
            <a:rPr lang="zh-CN" altLang="en-US" sz="1200" b="1" dirty="0" smtClean="0">
              <a:solidFill>
                <a:srgbClr val="0000FF"/>
              </a:solidFill>
            </a:rPr>
            <a:t>大小</a:t>
          </a:r>
          <a:r>
            <a:rPr lang="en-US" altLang="zh-CN" sz="1200" b="1" dirty="0" smtClean="0">
              <a:solidFill>
                <a:srgbClr val="0000FF"/>
              </a:solidFill>
            </a:rPr>
            <a:t>/</a:t>
          </a:r>
          <a:r>
            <a:rPr lang="zh-CN" altLang="en-US" sz="1200" b="1" dirty="0" smtClean="0">
              <a:solidFill>
                <a:srgbClr val="0000FF"/>
              </a:solidFill>
            </a:rPr>
            <a:t>数量</a:t>
          </a:r>
          <a:r>
            <a:rPr lang="zh-CN" altLang="en-US" sz="1200" b="1" dirty="0" smtClean="0">
              <a:solidFill>
                <a:schemeClr val="tx1"/>
              </a:solidFill>
            </a:rPr>
            <a:t>等，注意毛刺增长情况；</a:t>
          </a:r>
          <a:endParaRPr lang="en-US" altLang="zh-CN" sz="1200" b="1" dirty="0" smtClean="0">
            <a:solidFill>
              <a:schemeClr val="tx1"/>
            </a:solidFill>
          </a:endParaRP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2.</a:t>
          </a:r>
          <a:r>
            <a:rPr lang="zh-CN" altLang="en-US" sz="1200" b="1" dirty="0" smtClean="0">
              <a:solidFill>
                <a:schemeClr val="tx1"/>
              </a:solidFill>
            </a:rPr>
            <a:t>确认工艺参数变化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特别是</a:t>
          </a:r>
          <a:r>
            <a:rPr lang="zh-CN" altLang="en-US" sz="1200" b="1" dirty="0" smtClean="0">
              <a:solidFill>
                <a:srgbClr val="0000FF"/>
              </a:solidFill>
            </a:rPr>
            <a:t>模具温度</a:t>
          </a:r>
          <a:r>
            <a:rPr lang="en-US" altLang="zh-CN" sz="1200" b="1" dirty="0" smtClean="0">
              <a:solidFill>
                <a:srgbClr val="0000FF"/>
              </a:solidFill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3.</a:t>
          </a:r>
          <a:r>
            <a:rPr lang="zh-CN" altLang="en-US" sz="1200" b="1" dirty="0" smtClean="0">
              <a:solidFill>
                <a:schemeClr val="tx1"/>
              </a:solidFill>
            </a:rPr>
            <a:t>点检过程对模面进行清理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确保没有料屑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模面干净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特别是</a:t>
          </a:r>
          <a:r>
            <a:rPr lang="zh-CN" altLang="en-US" sz="1200" b="1" dirty="0" smtClean="0">
              <a:solidFill>
                <a:srgbClr val="0000FF"/>
              </a:solidFill>
            </a:rPr>
            <a:t>滑块缝隙</a:t>
          </a:r>
          <a:r>
            <a:rPr lang="en-US" altLang="zh-CN" sz="1200" b="1" dirty="0" smtClean="0">
              <a:solidFill>
                <a:srgbClr val="0000FF"/>
              </a:solidFill>
            </a:rPr>
            <a:t>/</a:t>
          </a:r>
          <a:r>
            <a:rPr lang="zh-CN" altLang="en-US" sz="1200" b="1" dirty="0" smtClean="0">
              <a:solidFill>
                <a:srgbClr val="0000FF"/>
              </a:solidFill>
            </a:rPr>
            <a:t>排气槽</a:t>
          </a:r>
          <a:r>
            <a:rPr lang="zh-CN" altLang="en-US" sz="1200" b="1" dirty="0" smtClean="0">
              <a:solidFill>
                <a:schemeClr val="tx1"/>
              </a:solidFill>
            </a:rPr>
            <a:t>要进行清理</a:t>
          </a:r>
          <a:r>
            <a:rPr lang="en-US" altLang="zh-CN" sz="1200" b="1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4.</a:t>
          </a:r>
          <a:r>
            <a:rPr lang="zh-CN" altLang="en-US" sz="1200" b="1" dirty="0" smtClean="0">
              <a:solidFill>
                <a:schemeClr val="tx1"/>
              </a:solidFill>
            </a:rPr>
            <a:t>点检模具</a:t>
          </a:r>
          <a:r>
            <a:rPr lang="zh-CN" altLang="en-US" sz="1200" b="1" dirty="0" smtClean="0">
              <a:solidFill>
                <a:srgbClr val="0000FF"/>
              </a:solidFill>
            </a:rPr>
            <a:t>低压保护</a:t>
          </a:r>
          <a:r>
            <a:rPr lang="en-US" altLang="zh-CN" sz="1200" b="1" dirty="0" smtClean="0">
              <a:solidFill>
                <a:srgbClr val="0000FF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避免出现压模异常</a:t>
          </a:r>
          <a:r>
            <a:rPr lang="en-US" altLang="zh-CN" sz="1200" b="1" dirty="0" smtClean="0">
              <a:solidFill>
                <a:schemeClr val="tx1"/>
              </a:solidFill>
            </a:rPr>
            <a:t>.</a:t>
          </a:r>
          <a:endParaRPr lang="zh-CN" altLang="en-US" sz="1200" b="1" dirty="0">
            <a:solidFill>
              <a:schemeClr val="tx1"/>
            </a:solidFill>
          </a:endParaRPr>
        </a:p>
      </dgm:t>
    </dgm:pt>
    <dgm:pt modelId="{55CC625D-2E8E-467E-9C95-A3C5A3B18225}" type="parTrans" cxnId="{99383FE2-93D3-4019-99BF-EEFA1AA30D3F}">
      <dgm:prSet/>
      <dgm:spPr/>
      <dgm:t>
        <a:bodyPr/>
        <a:lstStyle/>
        <a:p>
          <a:endParaRPr lang="zh-CN" altLang="en-US"/>
        </a:p>
      </dgm:t>
    </dgm:pt>
    <dgm:pt modelId="{71F44955-0684-43EB-A3CF-5DE8B289F688}" type="sibTrans" cxnId="{99383FE2-93D3-4019-99BF-EEFA1AA30D3F}">
      <dgm:prSet/>
      <dgm:spPr/>
      <dgm:t>
        <a:bodyPr/>
        <a:lstStyle/>
        <a:p>
          <a:endParaRPr lang="zh-CN" altLang="en-US"/>
        </a:p>
      </dgm:t>
    </dgm:pt>
    <dgm:pt modelId="{A039F7A1-5ECC-43E3-A1BF-7D50C100AAAA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zh-CN" altLang="en-US" sz="1400" b="1" dirty="0" smtClean="0">
              <a:solidFill>
                <a:schemeClr val="tx1"/>
              </a:solidFill>
            </a:rPr>
            <a:t>模具保养</a:t>
          </a:r>
          <a:r>
            <a:rPr lang="en-US" altLang="zh-CN" sz="1400" b="1" dirty="0" smtClean="0">
              <a:solidFill>
                <a:schemeClr val="tx1"/>
              </a:solidFill>
            </a:rPr>
            <a:t>: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1.</a:t>
          </a:r>
          <a:r>
            <a:rPr lang="zh-CN" altLang="en-US" sz="1200" b="1" dirty="0" smtClean="0">
              <a:solidFill>
                <a:schemeClr val="tx1"/>
              </a:solidFill>
            </a:rPr>
            <a:t>模具进行</a:t>
          </a:r>
          <a:r>
            <a:rPr lang="zh-CN" altLang="en-US" sz="1200" b="1" dirty="0" smtClean="0">
              <a:solidFill>
                <a:srgbClr val="0000FF"/>
              </a:solidFill>
            </a:rPr>
            <a:t>除锈</a:t>
          </a:r>
          <a:r>
            <a:rPr lang="zh-CN" altLang="en-US" sz="1200" b="1" dirty="0" smtClean="0">
              <a:solidFill>
                <a:schemeClr val="tx1"/>
              </a:solidFill>
            </a:rPr>
            <a:t>和对</a:t>
          </a:r>
          <a:r>
            <a:rPr lang="zh-CN" altLang="en-US" sz="1200" b="1" dirty="0" smtClean="0">
              <a:solidFill>
                <a:srgbClr val="0000FF"/>
              </a:solidFill>
            </a:rPr>
            <a:t>排气槽清理</a:t>
          </a:r>
          <a:r>
            <a:rPr lang="en-US" altLang="zh-CN" sz="1200" b="1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2.</a:t>
          </a:r>
          <a:r>
            <a:rPr lang="zh-CN" altLang="en-US" sz="1200" b="1" dirty="0" smtClean="0">
              <a:solidFill>
                <a:schemeClr val="tx1"/>
              </a:solidFill>
            </a:rPr>
            <a:t>对有毛刺的位置尽可能</a:t>
          </a:r>
          <a:r>
            <a:rPr lang="zh-CN" altLang="en-US" sz="1200" b="1" dirty="0" smtClean="0">
              <a:solidFill>
                <a:srgbClr val="0000FF"/>
              </a:solidFill>
            </a:rPr>
            <a:t>不要采用烧焊</a:t>
          </a:r>
          <a:r>
            <a:rPr lang="zh-CN" altLang="en-US" sz="1200" b="1" dirty="0" smtClean="0">
              <a:solidFill>
                <a:schemeClr val="tx1"/>
              </a:solidFill>
            </a:rPr>
            <a:t>方式进行处理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避免出现断裂现象</a:t>
          </a:r>
          <a:r>
            <a:rPr lang="en-US" altLang="zh-CN" sz="1200" b="1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3.</a:t>
          </a:r>
          <a:r>
            <a:rPr lang="zh-CN" altLang="en-US" sz="1200" b="1" dirty="0" smtClean="0">
              <a:solidFill>
                <a:schemeClr val="tx1"/>
              </a:solidFill>
            </a:rPr>
            <a:t>对于滑块</a:t>
          </a:r>
          <a:r>
            <a:rPr lang="en-US" altLang="zh-CN" sz="1200" b="1" dirty="0" smtClean="0">
              <a:solidFill>
                <a:schemeClr val="tx1"/>
              </a:solidFill>
            </a:rPr>
            <a:t>/</a:t>
          </a:r>
          <a:r>
            <a:rPr lang="zh-CN" altLang="en-US" sz="1200" b="1" dirty="0" smtClean="0">
              <a:solidFill>
                <a:schemeClr val="tx1"/>
              </a:solidFill>
            </a:rPr>
            <a:t>斜顶进行</a:t>
          </a:r>
          <a:r>
            <a:rPr lang="zh-CN" altLang="en-US" sz="1200" b="1" dirty="0" smtClean="0">
              <a:solidFill>
                <a:srgbClr val="0000FF"/>
              </a:solidFill>
            </a:rPr>
            <a:t>清理润滑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有拉伤情况进行抛光处理</a:t>
          </a:r>
          <a:r>
            <a:rPr lang="en-US" altLang="zh-CN" sz="1200" b="1" dirty="0" smtClean="0">
              <a:solidFill>
                <a:schemeClr val="tx1"/>
              </a:solidFill>
            </a:rPr>
            <a:t>;</a:t>
          </a:r>
        </a:p>
        <a:p>
          <a:pPr algn="l"/>
          <a:r>
            <a:rPr lang="en-US" altLang="zh-CN" sz="1200" b="1" dirty="0" smtClean="0">
              <a:solidFill>
                <a:schemeClr val="tx1"/>
              </a:solidFill>
            </a:rPr>
            <a:t>4.</a:t>
          </a:r>
          <a:r>
            <a:rPr lang="zh-CN" altLang="en-US" sz="1200" b="1" dirty="0" smtClean="0">
              <a:solidFill>
                <a:schemeClr val="tx1"/>
              </a:solidFill>
            </a:rPr>
            <a:t>及时检查模具薄弱位置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rgbClr val="0000FF"/>
              </a:solidFill>
            </a:rPr>
            <a:t>有无变形磨损</a:t>
          </a:r>
          <a:r>
            <a:rPr lang="en-US" altLang="zh-CN" sz="1200" b="1" dirty="0" smtClean="0">
              <a:solidFill>
                <a:schemeClr val="tx1"/>
              </a:solidFill>
            </a:rPr>
            <a:t>,</a:t>
          </a:r>
          <a:r>
            <a:rPr lang="zh-CN" altLang="en-US" sz="1200" b="1" dirty="0" smtClean="0">
              <a:solidFill>
                <a:schemeClr val="tx1"/>
              </a:solidFill>
            </a:rPr>
            <a:t>早期发现问题及时处理</a:t>
          </a:r>
          <a:r>
            <a:rPr lang="en-US" altLang="zh-CN" sz="1200" b="1" dirty="0" smtClean="0">
              <a:solidFill>
                <a:schemeClr val="tx1"/>
              </a:solidFill>
            </a:rPr>
            <a:t>.</a:t>
          </a:r>
          <a:endParaRPr lang="zh-CN" altLang="en-US" sz="1200" b="1" dirty="0">
            <a:solidFill>
              <a:schemeClr val="tx1"/>
            </a:solidFill>
          </a:endParaRPr>
        </a:p>
      </dgm:t>
    </dgm:pt>
    <dgm:pt modelId="{40653D0C-D5C1-49CE-A139-1E1B9DD99672}" type="parTrans" cxnId="{9DB46690-72C0-4E43-9DF1-7FD643E725D2}">
      <dgm:prSet/>
      <dgm:spPr/>
      <dgm:t>
        <a:bodyPr/>
        <a:lstStyle/>
        <a:p>
          <a:endParaRPr lang="zh-CN" altLang="en-US"/>
        </a:p>
      </dgm:t>
    </dgm:pt>
    <dgm:pt modelId="{FE803918-0960-4980-8613-120F7FA15633}" type="sibTrans" cxnId="{9DB46690-72C0-4E43-9DF1-7FD643E725D2}">
      <dgm:prSet/>
      <dgm:spPr/>
      <dgm:t>
        <a:bodyPr/>
        <a:lstStyle/>
        <a:p>
          <a:endParaRPr lang="zh-CN" altLang="en-US"/>
        </a:p>
      </dgm:t>
    </dgm:pt>
    <dgm:pt modelId="{B69FDC3C-C92B-4855-80DD-FC1A15D644BF}" type="pres">
      <dgm:prSet presAssocID="{8EF75395-91C4-49B1-87DA-F83C1836E565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7CBF7EF-0D71-4DFA-A4EC-DD75D574FD34}" type="pres">
      <dgm:prSet presAssocID="{8EF75395-91C4-49B1-87DA-F83C1836E565}" presName="axisShape" presStyleLbl="bgShp" presStyleIdx="0" presStyleCnt="1" custScaleX="149400"/>
      <dgm:spPr>
        <a:solidFill>
          <a:schemeClr val="tx2">
            <a:lumMod val="40000"/>
            <a:lumOff val="60000"/>
          </a:schemeClr>
        </a:solidFill>
        <a:ln>
          <a:solidFill>
            <a:schemeClr val="accent2">
              <a:lumMod val="40000"/>
              <a:lumOff val="60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AC56F4F6-674F-4B1A-83C1-B02213FFDA70}" type="pres">
      <dgm:prSet presAssocID="{8EF75395-91C4-49B1-87DA-F83C1836E565}" presName="rect1" presStyleLbl="node1" presStyleIdx="0" presStyleCnt="4" custScaleX="183136" custScaleY="112249" custLinFactNeighborX="-40699" custLinFactNeighborY="-44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D5BF5B-5AD8-4538-84C7-A659DD539141}" type="pres">
      <dgm:prSet presAssocID="{8EF75395-91C4-49B1-87DA-F83C1836E565}" presName="rect2" presStyleLbl="node1" presStyleIdx="1" presStyleCnt="4" custScaleX="182858" custLinFactY="23417" custLinFactNeighborX="42530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1F6D88-D275-4745-9A61-D773D006A5E6}" type="pres">
      <dgm:prSet presAssocID="{8EF75395-91C4-49B1-87DA-F83C1836E565}" presName="rect3" presStyleLbl="node1" presStyleIdx="2" presStyleCnt="4" custScaleX="188430" custScaleY="112785" custLinFactNeighborX="-45316" custLinFactNeighborY="4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AA0685-17BB-4038-9635-5CE8443F7FDD}" type="pres">
      <dgm:prSet presAssocID="{8EF75395-91C4-49B1-87DA-F83C1836E565}" presName="rect4" presStyleLbl="node1" presStyleIdx="3" presStyleCnt="4" custScaleX="186410" custScaleY="115762" custLinFactY="-24118" custLinFactNeighborX="40366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ED5C12-777A-4A04-AEF9-A103EE0E285E}" srcId="{8EF75395-91C4-49B1-87DA-F83C1836E565}" destId="{CF446367-7191-4978-81BD-5E6380FF9F81}" srcOrd="5" destOrd="0" parTransId="{47B95BB2-3590-41D8-9BBA-C8AA222254CA}" sibTransId="{2D7D49CF-C3CA-4562-8E86-EBF332C59142}"/>
    <dgm:cxn modelId="{416D03AF-2DAC-4C2A-8109-384FD37586E6}" srcId="{8EF75395-91C4-49B1-87DA-F83C1836E565}" destId="{85051890-8886-4685-AEF4-B8F37EA2855C}" srcOrd="0" destOrd="0" parTransId="{6C1503E1-EFCE-486C-B13F-BCCC37C53AED}" sibTransId="{F6750225-2DDD-45D1-879A-55854922BA55}"/>
    <dgm:cxn modelId="{FA63F2D9-14C2-4B77-AFDE-113E41F861F8}" srcId="{8EF75395-91C4-49B1-87DA-F83C1836E565}" destId="{0AF5023D-78CF-4CF9-BB2A-F5D31D4B21DA}" srcOrd="6" destOrd="0" parTransId="{6D321537-DAD2-4EDF-AB62-2C5F1C34DC38}" sibTransId="{3957E1DA-5A5E-458A-A4CC-09F1C42F3A8F}"/>
    <dgm:cxn modelId="{7E76B86A-CEF1-4850-BCA4-B0D8BDA16022}" type="presOf" srcId="{8EF75395-91C4-49B1-87DA-F83C1836E565}" destId="{B69FDC3C-C92B-4855-80DD-FC1A15D644BF}" srcOrd="0" destOrd="0" presId="urn:microsoft.com/office/officeart/2005/8/layout/matrix2"/>
    <dgm:cxn modelId="{A7740DC0-A928-482D-863D-A564BDCD62B9}" type="presOf" srcId="{85051890-8886-4685-AEF4-B8F37EA2855C}" destId="{AC56F4F6-674F-4B1A-83C1-B02213FFDA70}" srcOrd="0" destOrd="0" presId="urn:microsoft.com/office/officeart/2005/8/layout/matrix2"/>
    <dgm:cxn modelId="{56B7CBDB-01EA-4B0C-A2F7-88185D6AA742}" srcId="{8EF75395-91C4-49B1-87DA-F83C1836E565}" destId="{8AE65DE9-0672-4698-BBD5-C65F65E8B9D2}" srcOrd="4" destOrd="0" parTransId="{9589992A-1F70-4DE5-9D94-79329DAFFA5E}" sibTransId="{7173BBFC-DDE2-4183-B33A-D339A53968EF}"/>
    <dgm:cxn modelId="{B159A509-4F51-436D-97E9-9A94C9F9BC3A}" type="presOf" srcId="{6FCA58AC-EDE9-4D4A-A70B-64021B7E6673}" destId="{C6AA0685-17BB-4038-9635-5CE8443F7FDD}" srcOrd="0" destOrd="0" presId="urn:microsoft.com/office/officeart/2005/8/layout/matrix2"/>
    <dgm:cxn modelId="{1B16A9EE-BA1C-4119-85DE-D7F6BF43786B}" type="presOf" srcId="{2AD51777-3EEC-4BFC-A854-7444B28FA36E}" destId="{88D5BF5B-5AD8-4538-84C7-A659DD539141}" srcOrd="0" destOrd="0" presId="urn:microsoft.com/office/officeart/2005/8/layout/matrix2"/>
    <dgm:cxn modelId="{99383FE2-93D3-4019-99BF-EEFA1AA30D3F}" srcId="{8EF75395-91C4-49B1-87DA-F83C1836E565}" destId="{6FCA58AC-EDE9-4D4A-A70B-64021B7E6673}" srcOrd="3" destOrd="0" parTransId="{55CC625D-2E8E-467E-9C95-A3C5A3B18225}" sibTransId="{71F44955-0684-43EB-A3CF-5DE8B289F688}"/>
    <dgm:cxn modelId="{184F240B-E048-4318-8907-48B5778FC5EC}" srcId="{8EF75395-91C4-49B1-87DA-F83C1836E565}" destId="{2AD51777-3EEC-4BFC-A854-7444B28FA36E}" srcOrd="1" destOrd="0" parTransId="{2C5F55EA-21C8-4833-8286-208A5572A773}" sibTransId="{19908D1A-C915-4D80-9A45-4124104B0BCC}"/>
    <dgm:cxn modelId="{9DB46690-72C0-4E43-9DF1-7FD643E725D2}" srcId="{8EF75395-91C4-49B1-87DA-F83C1836E565}" destId="{A039F7A1-5ECC-43E3-A1BF-7D50C100AAAA}" srcOrd="2" destOrd="0" parTransId="{40653D0C-D5C1-49CE-A139-1E1B9DD99672}" sibTransId="{FE803918-0960-4980-8613-120F7FA15633}"/>
    <dgm:cxn modelId="{B14A59BB-6B1F-4D28-9865-114BDBD6D0C2}" type="presOf" srcId="{A039F7A1-5ECC-43E3-A1BF-7D50C100AAAA}" destId="{491F6D88-D275-4745-9A61-D773D006A5E6}" srcOrd="0" destOrd="0" presId="urn:microsoft.com/office/officeart/2005/8/layout/matrix2"/>
    <dgm:cxn modelId="{613D8770-441C-475C-827F-A9B06D2D501A}" type="presParOf" srcId="{B69FDC3C-C92B-4855-80DD-FC1A15D644BF}" destId="{17CBF7EF-0D71-4DFA-A4EC-DD75D574FD34}" srcOrd="0" destOrd="0" presId="urn:microsoft.com/office/officeart/2005/8/layout/matrix2"/>
    <dgm:cxn modelId="{022B6F3C-6F36-498E-923E-ED163A82FE05}" type="presParOf" srcId="{B69FDC3C-C92B-4855-80DD-FC1A15D644BF}" destId="{AC56F4F6-674F-4B1A-83C1-B02213FFDA70}" srcOrd="1" destOrd="0" presId="urn:microsoft.com/office/officeart/2005/8/layout/matrix2"/>
    <dgm:cxn modelId="{63AF1725-B0C3-4456-B17F-94862E3D3943}" type="presParOf" srcId="{B69FDC3C-C92B-4855-80DD-FC1A15D644BF}" destId="{88D5BF5B-5AD8-4538-84C7-A659DD539141}" srcOrd="2" destOrd="0" presId="urn:microsoft.com/office/officeart/2005/8/layout/matrix2"/>
    <dgm:cxn modelId="{4B1A8283-683F-4B29-A1B5-1CE441DFC07E}" type="presParOf" srcId="{B69FDC3C-C92B-4855-80DD-FC1A15D644BF}" destId="{491F6D88-D275-4745-9A61-D773D006A5E6}" srcOrd="3" destOrd="0" presId="urn:microsoft.com/office/officeart/2005/8/layout/matrix2"/>
    <dgm:cxn modelId="{44F7188E-4202-4DBA-A604-35A9674BAD7C}" type="presParOf" srcId="{B69FDC3C-C92B-4855-80DD-FC1A15D644BF}" destId="{C6AA0685-17BB-4038-9635-5CE8443F7FDD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AFCEA1-E641-4DA0-8265-8811C60CEFA6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7E05A30-BBEC-4C7C-BFB1-CAC7CDA2C3B2}">
      <dgm:prSet phldrT="[文本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产品结构薄</a:t>
          </a:r>
          <a:r>
            <a:rPr lang="en-US" altLang="zh-CN" b="1" dirty="0" smtClean="0">
              <a:solidFill>
                <a:schemeClr val="tx1"/>
              </a:solidFill>
            </a:rPr>
            <a:t>,</a:t>
          </a:r>
        </a:p>
        <a:p>
          <a:r>
            <a:rPr lang="zh-CN" altLang="en-US" b="1" dirty="0" smtClean="0">
              <a:solidFill>
                <a:schemeClr val="tx1"/>
              </a:solidFill>
            </a:rPr>
            <a:t>模具强度不够</a:t>
          </a:r>
          <a:endParaRPr lang="zh-CN" altLang="en-US" b="1" dirty="0">
            <a:solidFill>
              <a:schemeClr val="tx1"/>
            </a:solidFill>
          </a:endParaRPr>
        </a:p>
      </dgm:t>
    </dgm:pt>
    <dgm:pt modelId="{F5DCAC46-C397-488D-AC89-3AC1052FC4F9}" type="parTrans" cxnId="{304FB94A-2507-4514-9083-FAEC76E4228A}">
      <dgm:prSet/>
      <dgm:spPr/>
      <dgm:t>
        <a:bodyPr/>
        <a:lstStyle/>
        <a:p>
          <a:endParaRPr lang="zh-CN" altLang="en-US"/>
        </a:p>
      </dgm:t>
    </dgm:pt>
    <dgm:pt modelId="{404AEB02-1D5A-4C3E-B3A9-03A301B9B700}" type="sibTrans" cxnId="{304FB94A-2507-4514-9083-FAEC76E4228A}">
      <dgm:prSet/>
      <dgm:spPr/>
      <dgm:t>
        <a:bodyPr/>
        <a:lstStyle/>
        <a:p>
          <a:endParaRPr lang="zh-CN" altLang="en-US"/>
        </a:p>
      </dgm:t>
    </dgm:pt>
    <dgm:pt modelId="{95C8F875-D230-438D-B81C-315118F4DF3B}">
      <dgm:prSet phldrT="[文本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入子分割</a:t>
          </a:r>
          <a:endParaRPr lang="en-US" altLang="zh-CN" b="1" dirty="0" smtClean="0">
            <a:solidFill>
              <a:schemeClr val="tx1"/>
            </a:solidFill>
          </a:endParaRPr>
        </a:p>
        <a:p>
          <a:r>
            <a:rPr lang="zh-CN" altLang="en-US" b="1" dirty="0" smtClean="0">
              <a:solidFill>
                <a:schemeClr val="tx1"/>
              </a:solidFill>
            </a:rPr>
            <a:t>不合理</a:t>
          </a:r>
          <a:endParaRPr lang="zh-CN" altLang="en-US" b="1" dirty="0">
            <a:solidFill>
              <a:schemeClr val="tx1"/>
            </a:solidFill>
          </a:endParaRPr>
        </a:p>
      </dgm:t>
    </dgm:pt>
    <dgm:pt modelId="{181C5D75-4BB8-4B29-A18E-81EECD8253C3}" type="parTrans" cxnId="{C26AEB23-DE47-42F9-9664-0D5C3CC99C61}">
      <dgm:prSet/>
      <dgm:spPr/>
      <dgm:t>
        <a:bodyPr/>
        <a:lstStyle/>
        <a:p>
          <a:endParaRPr lang="zh-CN" altLang="en-US"/>
        </a:p>
      </dgm:t>
    </dgm:pt>
    <dgm:pt modelId="{76B72BB0-034A-4ED4-9B0C-89D62D68BC18}" type="sibTrans" cxnId="{C26AEB23-DE47-42F9-9664-0D5C3CC99C61}">
      <dgm:prSet/>
      <dgm:spPr/>
      <dgm:t>
        <a:bodyPr/>
        <a:lstStyle/>
        <a:p>
          <a:endParaRPr lang="zh-CN" altLang="en-US"/>
        </a:p>
      </dgm:t>
    </dgm:pt>
    <dgm:pt modelId="{A4BD22F9-EE66-4B90-9F63-8FAA30AC4D34}">
      <dgm:prSet phldrT="[文本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浇口位置</a:t>
          </a:r>
          <a:endParaRPr lang="en-US" altLang="zh-CN" b="1" dirty="0" smtClean="0">
            <a:solidFill>
              <a:schemeClr val="tx1"/>
            </a:solidFill>
          </a:endParaRPr>
        </a:p>
        <a:p>
          <a:r>
            <a:rPr lang="zh-CN" altLang="en-US" b="1" dirty="0" smtClean="0">
              <a:solidFill>
                <a:schemeClr val="tx1"/>
              </a:solidFill>
            </a:rPr>
            <a:t>不合理</a:t>
          </a:r>
          <a:endParaRPr lang="zh-CN" altLang="en-US" b="1" dirty="0">
            <a:solidFill>
              <a:schemeClr val="tx1"/>
            </a:solidFill>
          </a:endParaRPr>
        </a:p>
      </dgm:t>
    </dgm:pt>
    <dgm:pt modelId="{8D9FF5CE-8F68-43D1-8C94-AEC2A9143441}" type="parTrans" cxnId="{C5316D11-8748-48C4-BD50-C5A84FBE5DCC}">
      <dgm:prSet/>
      <dgm:spPr/>
      <dgm:t>
        <a:bodyPr/>
        <a:lstStyle/>
        <a:p>
          <a:endParaRPr lang="zh-CN" altLang="en-US"/>
        </a:p>
      </dgm:t>
    </dgm:pt>
    <dgm:pt modelId="{1DDDDAE7-9E1C-4FFA-8322-F0D6497A4696}" type="sibTrans" cxnId="{C5316D11-8748-48C4-BD50-C5A84FBE5DCC}">
      <dgm:prSet/>
      <dgm:spPr/>
      <dgm:t>
        <a:bodyPr/>
        <a:lstStyle/>
        <a:p>
          <a:endParaRPr lang="zh-CN" altLang="en-US"/>
        </a:p>
      </dgm:t>
    </dgm:pt>
    <dgm:pt modelId="{09A5FE4E-2AC4-4433-97DA-CD8ABFFFD7E2}">
      <dgm:prSet phldrT="[文本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模具排气</a:t>
          </a:r>
          <a:endParaRPr lang="zh-CN" altLang="en-US" b="1" dirty="0">
            <a:solidFill>
              <a:schemeClr val="tx1"/>
            </a:solidFill>
          </a:endParaRPr>
        </a:p>
      </dgm:t>
    </dgm:pt>
    <dgm:pt modelId="{C36581F1-94B5-4288-A853-85314395C43F}" type="parTrans" cxnId="{0A441D17-4488-4789-97C0-0C7C6421107C}">
      <dgm:prSet/>
      <dgm:spPr/>
      <dgm:t>
        <a:bodyPr/>
        <a:lstStyle/>
        <a:p>
          <a:endParaRPr lang="zh-CN" altLang="en-US"/>
        </a:p>
      </dgm:t>
    </dgm:pt>
    <dgm:pt modelId="{BDA256C0-A564-4BCD-AF53-2D14DB92FAD4}" type="sibTrans" cxnId="{0A441D17-4488-4789-97C0-0C7C6421107C}">
      <dgm:prSet/>
      <dgm:spPr/>
      <dgm:t>
        <a:bodyPr/>
        <a:lstStyle/>
        <a:p>
          <a:endParaRPr lang="zh-CN" altLang="en-US"/>
        </a:p>
      </dgm:t>
    </dgm:pt>
    <dgm:pt modelId="{DE7172BC-191E-4770-A921-5F88CB47F0E4}" type="pres">
      <dgm:prSet presAssocID="{ADAFCEA1-E641-4DA0-8265-8811C60CEFA6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23C8763-6D89-4B80-B13E-EC58ACB3D3F6}" type="pres">
      <dgm:prSet presAssocID="{ADAFCEA1-E641-4DA0-8265-8811C60CEFA6}" presName="axisShape" presStyleLbl="bgShp" presStyleIdx="0" presStyleCnt="1" custScaleX="146876"/>
      <dgm:spPr>
        <a:solidFill>
          <a:srgbClr val="92D050"/>
        </a:solidFill>
        <a:ln>
          <a:solidFill>
            <a:srgbClr val="0000FF"/>
          </a:solidFill>
        </a:ln>
      </dgm:spPr>
    </dgm:pt>
    <dgm:pt modelId="{D6D13E93-FC8F-43D2-B959-48B9145A7CBA}" type="pres">
      <dgm:prSet presAssocID="{ADAFCEA1-E641-4DA0-8265-8811C60CEFA6}" presName="rect1" presStyleLbl="node1" presStyleIdx="0" presStyleCnt="4" custScaleX="161092" custLinFactNeighborX="-33946" custLinFactNeighborY="-769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983F56-294A-4C62-A779-EFF8D59D632A}" type="pres">
      <dgm:prSet presAssocID="{ADAFCEA1-E641-4DA0-8265-8811C60CEFA6}" presName="rect2" presStyleLbl="node1" presStyleIdx="1" presStyleCnt="4" custScaleX="173108" custLinFactNeighborX="45048" custLinFactNeighborY="-34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8F7588-AA8A-423C-BFED-3661406F41CE}" type="pres">
      <dgm:prSet presAssocID="{ADAFCEA1-E641-4DA0-8265-8811C60CEFA6}" presName="rect3" presStyleLbl="node1" presStyleIdx="2" presStyleCnt="4" custScaleX="169098" custLinFactNeighborX="-34221" custLinFactNeighborY="-11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B5ADAF-A878-4BF1-84FB-3B2A54F480BF}" type="pres">
      <dgm:prSet presAssocID="{ADAFCEA1-E641-4DA0-8265-8811C60CEFA6}" presName="rect4" presStyleLbl="node1" presStyleIdx="3" presStyleCnt="4" custScaleX="164554" custScaleY="91445" custLinFactNeighborX="45048" custLinFactNeighborY="-11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7F92C0-B52C-4B93-A655-3483D72A7CAD}" type="presOf" srcId="{ADAFCEA1-E641-4DA0-8265-8811C60CEFA6}" destId="{DE7172BC-191E-4770-A921-5F88CB47F0E4}" srcOrd="0" destOrd="0" presId="urn:microsoft.com/office/officeart/2005/8/layout/matrix2"/>
    <dgm:cxn modelId="{0A441D17-4488-4789-97C0-0C7C6421107C}" srcId="{ADAFCEA1-E641-4DA0-8265-8811C60CEFA6}" destId="{09A5FE4E-2AC4-4433-97DA-CD8ABFFFD7E2}" srcOrd="3" destOrd="0" parTransId="{C36581F1-94B5-4288-A853-85314395C43F}" sibTransId="{BDA256C0-A564-4BCD-AF53-2D14DB92FAD4}"/>
    <dgm:cxn modelId="{D69257E7-3A85-4B41-A25A-D43B40BBAD2C}" type="presOf" srcId="{09A5FE4E-2AC4-4433-97DA-CD8ABFFFD7E2}" destId="{5BB5ADAF-A878-4BF1-84FB-3B2A54F480BF}" srcOrd="0" destOrd="0" presId="urn:microsoft.com/office/officeart/2005/8/layout/matrix2"/>
    <dgm:cxn modelId="{0444604C-AAB7-46B6-B5DF-7F6F68CD99D9}" type="presOf" srcId="{A4BD22F9-EE66-4B90-9F63-8FAA30AC4D34}" destId="{1B8F7588-AA8A-423C-BFED-3661406F41CE}" srcOrd="0" destOrd="0" presId="urn:microsoft.com/office/officeart/2005/8/layout/matrix2"/>
    <dgm:cxn modelId="{93A373F6-F38B-477E-A513-43C682E84C2D}" type="presOf" srcId="{27E05A30-BBEC-4C7C-BFB1-CAC7CDA2C3B2}" destId="{D6D13E93-FC8F-43D2-B959-48B9145A7CBA}" srcOrd="0" destOrd="0" presId="urn:microsoft.com/office/officeart/2005/8/layout/matrix2"/>
    <dgm:cxn modelId="{ED5306C6-B490-42A7-A0D8-46B96EEB92CD}" type="presOf" srcId="{95C8F875-D230-438D-B81C-315118F4DF3B}" destId="{1C983F56-294A-4C62-A779-EFF8D59D632A}" srcOrd="0" destOrd="0" presId="urn:microsoft.com/office/officeart/2005/8/layout/matrix2"/>
    <dgm:cxn modelId="{C26AEB23-DE47-42F9-9664-0D5C3CC99C61}" srcId="{ADAFCEA1-E641-4DA0-8265-8811C60CEFA6}" destId="{95C8F875-D230-438D-B81C-315118F4DF3B}" srcOrd="1" destOrd="0" parTransId="{181C5D75-4BB8-4B29-A18E-81EECD8253C3}" sibTransId="{76B72BB0-034A-4ED4-9B0C-89D62D68BC18}"/>
    <dgm:cxn modelId="{304FB94A-2507-4514-9083-FAEC76E4228A}" srcId="{ADAFCEA1-E641-4DA0-8265-8811C60CEFA6}" destId="{27E05A30-BBEC-4C7C-BFB1-CAC7CDA2C3B2}" srcOrd="0" destOrd="0" parTransId="{F5DCAC46-C397-488D-AC89-3AC1052FC4F9}" sibTransId="{404AEB02-1D5A-4C3E-B3A9-03A301B9B700}"/>
    <dgm:cxn modelId="{C5316D11-8748-48C4-BD50-C5A84FBE5DCC}" srcId="{ADAFCEA1-E641-4DA0-8265-8811C60CEFA6}" destId="{A4BD22F9-EE66-4B90-9F63-8FAA30AC4D34}" srcOrd="2" destOrd="0" parTransId="{8D9FF5CE-8F68-43D1-8C94-AEC2A9143441}" sibTransId="{1DDDDAE7-9E1C-4FFA-8322-F0D6497A4696}"/>
    <dgm:cxn modelId="{BBC357A9-33AC-4442-A857-D65B0130C291}" type="presParOf" srcId="{DE7172BC-191E-4770-A921-5F88CB47F0E4}" destId="{C23C8763-6D89-4B80-B13E-EC58ACB3D3F6}" srcOrd="0" destOrd="0" presId="urn:microsoft.com/office/officeart/2005/8/layout/matrix2"/>
    <dgm:cxn modelId="{32F00A83-62D1-447F-B11C-9E5F7A6C812F}" type="presParOf" srcId="{DE7172BC-191E-4770-A921-5F88CB47F0E4}" destId="{D6D13E93-FC8F-43D2-B959-48B9145A7CBA}" srcOrd="1" destOrd="0" presId="urn:microsoft.com/office/officeart/2005/8/layout/matrix2"/>
    <dgm:cxn modelId="{3640DA2C-4ADD-49EC-B7F5-6BC3F11A8238}" type="presParOf" srcId="{DE7172BC-191E-4770-A921-5F88CB47F0E4}" destId="{1C983F56-294A-4C62-A779-EFF8D59D632A}" srcOrd="2" destOrd="0" presId="urn:microsoft.com/office/officeart/2005/8/layout/matrix2"/>
    <dgm:cxn modelId="{4233D0DE-B1EB-4610-98F1-821EA54C6EC5}" type="presParOf" srcId="{DE7172BC-191E-4770-A921-5F88CB47F0E4}" destId="{1B8F7588-AA8A-423C-BFED-3661406F41CE}" srcOrd="3" destOrd="0" presId="urn:microsoft.com/office/officeart/2005/8/layout/matrix2"/>
    <dgm:cxn modelId="{92A7FB03-FFCC-47B7-A6B8-48E2321F3E35}" type="presParOf" srcId="{DE7172BC-191E-4770-A921-5F88CB47F0E4}" destId="{5BB5ADAF-A878-4BF1-84FB-3B2A54F480BF}" srcOrd="4" destOrd="0" presId="urn:microsoft.com/office/officeart/2005/8/layout/matrix2"/>
  </dgm:cxnLst>
  <dgm:bg/>
  <dgm:whole>
    <a:ln w="25400"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3F9C5C-EEDE-4262-AF13-D0EB758096D9}">
      <dsp:nvSpPr>
        <dsp:cNvPr id="0" name=""/>
        <dsp:cNvSpPr/>
      </dsp:nvSpPr>
      <dsp:spPr>
        <a:xfrm>
          <a:off x="125665" y="0"/>
          <a:ext cx="7892601" cy="450059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CDF4D5-F6BE-45AF-BA1A-E886E1409150}">
      <dsp:nvSpPr>
        <dsp:cNvPr id="0" name=""/>
        <dsp:cNvSpPr/>
      </dsp:nvSpPr>
      <dsp:spPr>
        <a:xfrm>
          <a:off x="285760" y="71442"/>
          <a:ext cx="3695779" cy="2098086"/>
        </a:xfrm>
        <a:prstGeom prst="roundRect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solidFill>
                <a:schemeClr val="tx1"/>
              </a:solidFill>
            </a:rPr>
            <a:t>注塑机选择</a:t>
          </a:r>
          <a:r>
            <a:rPr lang="en-US" altLang="zh-CN" sz="1400" kern="1200" dirty="0" smtClean="0">
              <a:solidFill>
                <a:schemeClr val="tx1"/>
              </a:solidFill>
            </a:rPr>
            <a:t>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1.</a:t>
          </a:r>
          <a:r>
            <a:rPr lang="zh-CN" altLang="en-US" sz="1200" kern="1200" dirty="0" smtClean="0">
              <a:solidFill>
                <a:schemeClr val="tx1"/>
              </a:solidFill>
            </a:rPr>
            <a:t>根据模具大小进行选择锁模力</a:t>
          </a:r>
          <a:r>
            <a:rPr lang="en-US" altLang="zh-CN" sz="1200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2.</a:t>
          </a:r>
          <a:r>
            <a:rPr lang="zh-CN" altLang="en-US" sz="1200" kern="1200" dirty="0" smtClean="0">
              <a:solidFill>
                <a:schemeClr val="tx1"/>
              </a:solidFill>
            </a:rPr>
            <a:t>注射量为</a:t>
          </a:r>
          <a:r>
            <a:rPr lang="zh-CN" sz="1200" kern="1200" dirty="0" smtClean="0">
              <a:solidFill>
                <a:schemeClr val="tx1"/>
              </a:solidFill>
            </a:rPr>
            <a:t>注射重量的</a:t>
          </a:r>
          <a:r>
            <a:rPr lang="en-US" sz="1200" kern="1200" dirty="0" smtClean="0">
              <a:solidFill>
                <a:srgbClr val="0000FF"/>
              </a:solidFill>
            </a:rPr>
            <a:t>35</a:t>
          </a:r>
          <a:r>
            <a:rPr lang="zh-CN" sz="1200" kern="1200" dirty="0" smtClean="0">
              <a:solidFill>
                <a:srgbClr val="0000FF"/>
              </a:solidFill>
            </a:rPr>
            <a:t>％到</a:t>
          </a:r>
          <a:r>
            <a:rPr lang="en-US" sz="1200" kern="1200" dirty="0" smtClean="0">
              <a:solidFill>
                <a:srgbClr val="0000FF"/>
              </a:solidFill>
            </a:rPr>
            <a:t>85</a:t>
          </a:r>
          <a:r>
            <a:rPr lang="zh-CN" sz="1200" kern="1200" dirty="0" smtClean="0">
              <a:solidFill>
                <a:srgbClr val="0000FF"/>
              </a:solidFill>
            </a:rPr>
            <a:t>％</a:t>
          </a:r>
          <a:r>
            <a:rPr lang="en-US" altLang="zh-CN" sz="1200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3.</a:t>
          </a:r>
          <a:r>
            <a:rPr lang="zh-CN" altLang="en-US" sz="1200" kern="1200" dirty="0" smtClean="0">
              <a:solidFill>
                <a:schemeClr val="tx1"/>
              </a:solidFill>
            </a:rPr>
            <a:t>一般</a:t>
          </a:r>
          <a:r>
            <a:rPr lang="zh-CN" sz="1200" kern="1200" dirty="0" smtClean="0">
              <a:solidFill>
                <a:schemeClr val="tx1"/>
              </a:solidFill>
            </a:rPr>
            <a:t>模板的外形尺寸</a:t>
          </a:r>
          <a:r>
            <a:rPr lang="zh-CN" sz="1200" kern="1200" dirty="0" smtClean="0">
              <a:solidFill>
                <a:srgbClr val="0000FF"/>
              </a:solidFill>
            </a:rPr>
            <a:t>不大于拉杆中心距</a:t>
          </a:r>
          <a:r>
            <a:rPr lang="en-US" altLang="zh-CN" sz="1200" kern="1200" dirty="0" smtClean="0">
              <a:solidFill>
                <a:schemeClr val="tx1"/>
              </a:solidFill>
            </a:rPr>
            <a:t>,</a:t>
          </a:r>
          <a:r>
            <a:rPr lang="zh-CN" sz="1200" kern="1200" dirty="0" smtClean="0">
              <a:solidFill>
                <a:schemeClr val="tx1"/>
              </a:solidFill>
            </a:rPr>
            <a:t>模板最大开距</a:t>
          </a:r>
          <a:r>
            <a:rPr lang="en-US" altLang="zh-CN" sz="1200" kern="1200" dirty="0" smtClean="0">
              <a:solidFill>
                <a:schemeClr val="tx1"/>
              </a:solidFill>
            </a:rPr>
            <a:t>=</a:t>
          </a:r>
          <a:r>
            <a:rPr lang="zh-CN" sz="1200" kern="1200" dirty="0" smtClean="0">
              <a:solidFill>
                <a:srgbClr val="0000FF"/>
              </a:solidFill>
            </a:rPr>
            <a:t>开模行程</a:t>
          </a:r>
          <a:r>
            <a:rPr lang="en-US" sz="1200" kern="1200" dirty="0" smtClean="0">
              <a:solidFill>
                <a:srgbClr val="0000FF"/>
              </a:solidFill>
            </a:rPr>
            <a:t>+</a:t>
          </a:r>
          <a:r>
            <a:rPr lang="zh-CN" sz="1200" kern="1200" dirty="0" smtClean="0">
              <a:solidFill>
                <a:srgbClr val="0000FF"/>
              </a:solidFill>
            </a:rPr>
            <a:t>最小容模量</a:t>
          </a:r>
          <a:r>
            <a:rPr lang="en-US" altLang="zh-CN" sz="1200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4.</a:t>
          </a:r>
          <a:r>
            <a:rPr lang="zh-CN" altLang="en-US" sz="1200" kern="1200" dirty="0" smtClean="0">
              <a:solidFill>
                <a:schemeClr val="tx1"/>
              </a:solidFill>
            </a:rPr>
            <a:t>料筒加热系统温控精度在</a:t>
          </a:r>
          <a:r>
            <a:rPr lang="en-US" altLang="en-US" sz="1200" kern="1200" dirty="0" smtClean="0">
              <a:solidFill>
                <a:srgbClr val="0000FF"/>
              </a:solidFill>
              <a:latin typeface="宋体"/>
              <a:ea typeface="宋体"/>
            </a:rPr>
            <a:t>±</a:t>
          </a:r>
          <a:r>
            <a:rPr lang="en-US" altLang="zh-CN" sz="1200" kern="1200" dirty="0" smtClean="0">
              <a:solidFill>
                <a:srgbClr val="0000FF"/>
              </a:solidFill>
              <a:latin typeface="宋体"/>
              <a:ea typeface="宋体"/>
            </a:rPr>
            <a:t>0.5℃.</a:t>
          </a:r>
          <a:endParaRPr lang="en-US" altLang="zh-CN" sz="10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000" kern="1200" dirty="0" smtClean="0">
            <a:solidFill>
              <a:schemeClr val="tx1"/>
            </a:solidFill>
          </a:endParaRPr>
        </a:p>
      </dsp:txBody>
      <dsp:txXfrm>
        <a:off x="388180" y="173862"/>
        <a:ext cx="3490939" cy="1893246"/>
      </dsp:txXfrm>
    </dsp:sp>
    <dsp:sp modelId="{34FC22DC-6E94-478E-AA76-1AE8740AB931}">
      <dsp:nvSpPr>
        <dsp:cNvPr id="0" name=""/>
        <dsp:cNvSpPr/>
      </dsp:nvSpPr>
      <dsp:spPr>
        <a:xfrm>
          <a:off x="4214841" y="71442"/>
          <a:ext cx="3526899" cy="2098086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solidFill>
                <a:schemeClr val="tx1"/>
              </a:solidFill>
            </a:rPr>
            <a:t>螺杆选择</a:t>
          </a:r>
          <a:r>
            <a:rPr lang="en-US" altLang="zh-CN" sz="1400" kern="1200" dirty="0" smtClean="0">
              <a:solidFill>
                <a:schemeClr val="tx1"/>
              </a:solidFill>
            </a:rPr>
            <a:t>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1.</a:t>
          </a:r>
          <a:r>
            <a:rPr lang="zh-CN" sz="1200" kern="1200" dirty="0" smtClean="0">
              <a:solidFill>
                <a:schemeClr val="tx1"/>
              </a:solidFill>
            </a:rPr>
            <a:t>螺杆选用头部</a:t>
          </a:r>
          <a:r>
            <a:rPr lang="zh-CN" sz="1200" kern="1200" dirty="0" smtClean="0">
              <a:solidFill>
                <a:srgbClr val="0000FF"/>
              </a:solidFill>
            </a:rPr>
            <a:t>带有止逆环的突变形</a:t>
          </a:r>
          <a:r>
            <a:rPr lang="zh-CN" sz="1200" kern="1200" dirty="0" smtClean="0">
              <a:solidFill>
                <a:schemeClr val="tx1"/>
              </a:solidFill>
            </a:rPr>
            <a:t>、</a:t>
          </a:r>
          <a:r>
            <a:rPr lang="zh-CN" sz="1200" kern="1200" dirty="0" smtClean="0">
              <a:solidFill>
                <a:srgbClr val="0000FF"/>
              </a:solidFill>
            </a:rPr>
            <a:t>表面硬度大</a:t>
          </a:r>
          <a:r>
            <a:rPr lang="zh-CN" sz="1200" kern="1200" dirty="0" smtClean="0">
              <a:solidFill>
                <a:schemeClr val="tx1"/>
              </a:solidFill>
            </a:rPr>
            <a:t>且</a:t>
          </a:r>
          <a:r>
            <a:rPr lang="zh-CN" sz="1200" kern="1200" dirty="0" smtClean="0">
              <a:solidFill>
                <a:srgbClr val="0000FF"/>
              </a:solidFill>
            </a:rPr>
            <a:t>耐磨损</a:t>
          </a:r>
          <a:r>
            <a:rPr lang="zh-CN" sz="1200" kern="1200" dirty="0" smtClean="0">
              <a:solidFill>
                <a:schemeClr val="tx1"/>
              </a:solidFill>
            </a:rPr>
            <a:t>的螺杆</a:t>
          </a:r>
          <a:r>
            <a:rPr lang="en-US" altLang="zh-CN" sz="1200" kern="1200" dirty="0" smtClean="0">
              <a:solidFill>
                <a:schemeClr val="tx1"/>
              </a:solidFill>
            </a:rPr>
            <a:t>,</a:t>
          </a:r>
          <a:r>
            <a:rPr lang="zh-CN" altLang="en-US" sz="1200" kern="1200" dirty="0" smtClean="0">
              <a:solidFill>
                <a:schemeClr val="tx1"/>
              </a:solidFill>
            </a:rPr>
            <a:t>最好选用</a:t>
          </a:r>
          <a:r>
            <a:rPr lang="zh-CN" altLang="en-US" sz="1200" kern="1200" dirty="0" smtClean="0">
              <a:solidFill>
                <a:srgbClr val="0000FF"/>
              </a:solidFill>
            </a:rPr>
            <a:t>双合金耐磨螺杆</a:t>
          </a:r>
          <a:r>
            <a:rPr lang="en-US" altLang="zh-CN" sz="1200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2.</a:t>
          </a:r>
          <a:r>
            <a:rPr lang="zh-CN" sz="1200" kern="1200" dirty="0" smtClean="0">
              <a:solidFill>
                <a:schemeClr val="tx1"/>
              </a:solidFill>
            </a:rPr>
            <a:t>长径比为</a:t>
          </a:r>
          <a:r>
            <a:rPr lang="en-US" sz="1200" kern="1200" dirty="0" smtClean="0">
              <a:solidFill>
                <a:srgbClr val="0000FF"/>
              </a:solidFill>
            </a:rPr>
            <a:t>15</a:t>
          </a:r>
          <a:r>
            <a:rPr lang="zh-CN" sz="1200" kern="1200" dirty="0" smtClean="0">
              <a:solidFill>
                <a:srgbClr val="0000FF"/>
              </a:solidFill>
            </a:rPr>
            <a:t>～</a:t>
          </a:r>
          <a:r>
            <a:rPr lang="en-US" sz="1200" kern="1200" dirty="0" smtClean="0">
              <a:solidFill>
                <a:srgbClr val="0000FF"/>
              </a:solidFill>
            </a:rPr>
            <a:t>20</a:t>
          </a:r>
          <a:r>
            <a:rPr lang="zh-CN" sz="1200" kern="1200" dirty="0" smtClean="0">
              <a:solidFill>
                <a:schemeClr val="tx1"/>
              </a:solidFill>
            </a:rPr>
            <a:t>，压缩比为</a:t>
          </a:r>
          <a:r>
            <a:rPr lang="en-US" sz="1200" kern="1200" dirty="0" smtClean="0">
              <a:solidFill>
                <a:srgbClr val="0000FF"/>
              </a:solidFill>
            </a:rPr>
            <a:t>2</a:t>
          </a:r>
          <a:r>
            <a:rPr lang="zh-CN" sz="1200" kern="1200" dirty="0" smtClean="0">
              <a:solidFill>
                <a:srgbClr val="0000FF"/>
              </a:solidFill>
            </a:rPr>
            <a:t>～</a:t>
          </a:r>
          <a:r>
            <a:rPr lang="en-US" sz="1200" kern="1200" dirty="0" smtClean="0">
              <a:solidFill>
                <a:srgbClr val="0000FF"/>
              </a:solidFill>
            </a:rPr>
            <a:t>2.5</a:t>
          </a:r>
          <a:r>
            <a:rPr lang="en-US" altLang="zh-CN" sz="1200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3.</a:t>
          </a:r>
          <a:r>
            <a:rPr lang="zh-CN" sz="1200" kern="1200" dirty="0" smtClean="0">
              <a:solidFill>
                <a:schemeClr val="tx1"/>
              </a:solidFill>
            </a:rPr>
            <a:t>喷嘴采用</a:t>
          </a:r>
          <a:r>
            <a:rPr lang="zh-CN" sz="1200" kern="1200" dirty="0" smtClean="0">
              <a:solidFill>
                <a:srgbClr val="0000FF"/>
              </a:solidFill>
            </a:rPr>
            <a:t>小孔直通式</a:t>
          </a:r>
          <a:r>
            <a:rPr lang="zh-CN" sz="1200" kern="1200" dirty="0" smtClean="0">
              <a:solidFill>
                <a:schemeClr val="tx1"/>
              </a:solidFill>
            </a:rPr>
            <a:t>喷嘴或</a:t>
          </a:r>
          <a:r>
            <a:rPr lang="zh-CN" sz="1200" kern="1200" dirty="0" smtClean="0">
              <a:solidFill>
                <a:srgbClr val="0000FF"/>
              </a:solidFill>
            </a:rPr>
            <a:t>液压自锁式</a:t>
          </a:r>
          <a:r>
            <a:rPr lang="zh-CN" sz="1200" kern="1200" dirty="0" smtClean="0">
              <a:solidFill>
                <a:schemeClr val="tx1"/>
              </a:solidFill>
            </a:rPr>
            <a:t>喷嘴</a:t>
          </a:r>
          <a:r>
            <a:rPr lang="en-US" altLang="zh-CN" sz="1200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4.</a:t>
          </a:r>
          <a:r>
            <a:rPr lang="zh-CN" sz="1200" kern="1200" dirty="0" smtClean="0">
              <a:solidFill>
                <a:schemeClr val="tx1"/>
              </a:solidFill>
            </a:rPr>
            <a:t>喷嘴要设</a:t>
          </a:r>
          <a:r>
            <a:rPr lang="zh-CN" sz="1200" kern="1200" dirty="0" smtClean="0">
              <a:solidFill>
                <a:srgbClr val="0000FF"/>
              </a:solidFill>
            </a:rPr>
            <a:t>保温</a:t>
          </a:r>
          <a:r>
            <a:rPr lang="zh-CN" sz="1200" kern="1200" dirty="0" smtClean="0">
              <a:solidFill>
                <a:schemeClr val="tx1"/>
              </a:solidFill>
            </a:rPr>
            <a:t>和</a:t>
          </a:r>
          <a:r>
            <a:rPr lang="zh-CN" sz="1200" kern="1200" dirty="0" smtClean="0">
              <a:solidFill>
                <a:srgbClr val="0000FF"/>
              </a:solidFill>
            </a:rPr>
            <a:t>控温</a:t>
          </a:r>
          <a:r>
            <a:rPr lang="zh-CN" sz="1200" kern="1200" dirty="0" smtClean="0">
              <a:solidFill>
                <a:schemeClr val="tx1"/>
              </a:solidFill>
            </a:rPr>
            <a:t>装置。</a:t>
          </a:r>
          <a:r>
            <a:rPr lang="en-US" sz="1200" kern="1200" dirty="0" smtClean="0">
              <a:solidFill>
                <a:schemeClr val="tx1"/>
              </a:solidFill>
            </a:rPr>
            <a:t/>
          </a:r>
          <a:br>
            <a:rPr lang="en-US" sz="1200" kern="1200" dirty="0" smtClean="0">
              <a:solidFill>
                <a:schemeClr val="tx1"/>
              </a:solidFill>
            </a:rPr>
          </a:br>
          <a:endParaRPr lang="zh-CN" altLang="en-US" sz="1200" kern="1200" dirty="0">
            <a:solidFill>
              <a:schemeClr val="tx1"/>
            </a:solidFill>
          </a:endParaRPr>
        </a:p>
      </dsp:txBody>
      <dsp:txXfrm>
        <a:off x="4317261" y="173862"/>
        <a:ext cx="3322059" cy="1893246"/>
      </dsp:txXfrm>
    </dsp:sp>
    <dsp:sp modelId="{F2E74B88-1AE5-480D-A61C-3636AA7FF5ED}">
      <dsp:nvSpPr>
        <dsp:cNvPr id="0" name=""/>
        <dsp:cNvSpPr/>
      </dsp:nvSpPr>
      <dsp:spPr>
        <a:xfrm>
          <a:off x="255534" y="2360309"/>
          <a:ext cx="3692467" cy="2071605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模温机选择</a:t>
          </a:r>
          <a:r>
            <a:rPr lang="en-US" altLang="zh-CN" sz="1400" b="1" kern="1200" dirty="0" smtClean="0">
              <a:solidFill>
                <a:schemeClr val="tx1"/>
              </a:solidFill>
            </a:rPr>
            <a:t>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1.</a:t>
          </a:r>
          <a:r>
            <a:rPr lang="zh-CN" altLang="en-US" sz="1200" kern="1200" dirty="0" smtClean="0">
              <a:solidFill>
                <a:schemeClr val="tx1"/>
              </a:solidFill>
            </a:rPr>
            <a:t>模温机温度范围在</a:t>
          </a:r>
          <a:r>
            <a:rPr lang="en-US" altLang="zh-CN" sz="1200" kern="1200" dirty="0" smtClean="0">
              <a:solidFill>
                <a:srgbClr val="0000FF"/>
              </a:solidFill>
            </a:rPr>
            <a:t>160</a:t>
          </a:r>
          <a:r>
            <a:rPr lang="en-US" altLang="zh-CN" sz="1200" kern="1200" dirty="0" smtClean="0">
              <a:solidFill>
                <a:srgbClr val="0000FF"/>
              </a:solidFill>
              <a:latin typeface="宋体"/>
              <a:ea typeface="宋体"/>
            </a:rPr>
            <a:t>℃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以内，控温精度</a:t>
          </a:r>
          <a:r>
            <a:rPr lang="en-US" altLang="en-US" sz="1200" kern="1200" dirty="0" smtClean="0">
              <a:solidFill>
                <a:srgbClr val="0000FF"/>
              </a:solidFill>
              <a:latin typeface="宋体"/>
              <a:ea typeface="宋体"/>
            </a:rPr>
            <a:t>±</a:t>
          </a:r>
          <a:r>
            <a:rPr lang="en-US" altLang="zh-CN" sz="1200" kern="1200" dirty="0" smtClean="0">
              <a:solidFill>
                <a:srgbClr val="0000FF"/>
              </a:solidFill>
              <a:latin typeface="宋体"/>
              <a:ea typeface="宋体"/>
            </a:rPr>
            <a:t>0.5℃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；</a:t>
          </a:r>
          <a:endParaRPr lang="en-US" altLang="zh-CN" sz="1200" kern="1200" dirty="0" smtClean="0">
            <a:solidFill>
              <a:schemeClr val="tx1"/>
            </a:solidFill>
            <a:latin typeface="宋体"/>
            <a:ea typeface="宋体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  <a:latin typeface="宋体"/>
              <a:ea typeface="宋体"/>
            </a:rPr>
            <a:t>2.</a:t>
          </a:r>
          <a:r>
            <a:rPr lang="en-US" altLang="zh-CN" sz="1200" kern="1200" dirty="0" smtClean="0">
              <a:solidFill>
                <a:srgbClr val="0000FF"/>
              </a:solidFill>
              <a:latin typeface="宋体"/>
              <a:ea typeface="宋体"/>
            </a:rPr>
            <a:t>120℃</a:t>
          </a:r>
          <a:r>
            <a:rPr lang="zh-CN" altLang="en-US" sz="1200" kern="1200" dirty="0" smtClean="0">
              <a:solidFill>
                <a:srgbClr val="0000FF"/>
              </a:solidFill>
              <a:latin typeface="宋体"/>
              <a:ea typeface="宋体"/>
            </a:rPr>
            <a:t>水温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水压控制在</a:t>
          </a:r>
          <a:r>
            <a:rPr lang="en-US" altLang="zh-CN" sz="1200" kern="1200" dirty="0" smtClean="0">
              <a:solidFill>
                <a:srgbClr val="0000FF"/>
              </a:solidFill>
              <a:latin typeface="宋体"/>
              <a:ea typeface="宋体"/>
            </a:rPr>
            <a:t>2kgf~5kgf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之间；</a:t>
          </a:r>
          <a:endParaRPr lang="en-US" altLang="zh-CN" sz="1200" kern="1200" dirty="0" smtClean="0">
            <a:solidFill>
              <a:schemeClr val="tx1"/>
            </a:solidFill>
            <a:latin typeface="宋体"/>
            <a:ea typeface="宋体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  <a:latin typeface="宋体"/>
              <a:ea typeface="宋体"/>
            </a:rPr>
            <a:t>3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。核算水的流量及模温机的功率；</a:t>
          </a:r>
          <a:endParaRPr lang="en-US" altLang="zh-CN" sz="1200" kern="1200" dirty="0" smtClean="0">
            <a:solidFill>
              <a:schemeClr val="tx1"/>
            </a:solidFill>
            <a:latin typeface="宋体"/>
            <a:ea typeface="宋体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  <a:latin typeface="宋体"/>
              <a:ea typeface="宋体"/>
            </a:rPr>
            <a:t>4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。水压必须控制在</a:t>
          </a:r>
          <a:r>
            <a:rPr lang="en-US" altLang="zh-CN" sz="1200" kern="1200" dirty="0" smtClean="0">
              <a:solidFill>
                <a:srgbClr val="0000FF"/>
              </a:solidFill>
              <a:latin typeface="宋体"/>
              <a:ea typeface="宋体"/>
            </a:rPr>
            <a:t>4kgf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以上，否则水温达不到</a:t>
          </a:r>
          <a:r>
            <a:rPr lang="en-US" altLang="zh-CN" sz="1200" kern="1200" dirty="0" smtClean="0">
              <a:solidFill>
                <a:srgbClr val="0000FF"/>
              </a:solidFill>
              <a:latin typeface="宋体"/>
              <a:ea typeface="宋体"/>
            </a:rPr>
            <a:t>140℃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以上；</a:t>
          </a:r>
          <a:endParaRPr lang="en-US" altLang="zh-CN" sz="1200" kern="1200" dirty="0" smtClean="0">
            <a:solidFill>
              <a:schemeClr val="tx1"/>
            </a:solidFill>
            <a:latin typeface="宋体"/>
            <a:ea typeface="宋体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  <a:latin typeface="宋体"/>
              <a:ea typeface="宋体"/>
            </a:rPr>
            <a:t>5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。可以选择</a:t>
          </a:r>
          <a:r>
            <a:rPr lang="zh-CN" altLang="en-US" sz="1200" kern="1200" dirty="0" smtClean="0">
              <a:solidFill>
                <a:srgbClr val="0000FF"/>
              </a:solidFill>
              <a:latin typeface="宋体"/>
              <a:ea typeface="宋体"/>
            </a:rPr>
            <a:t>油温机</a:t>
          </a:r>
          <a:r>
            <a:rPr lang="zh-CN" altLang="en-US" sz="1200" kern="1200" dirty="0" smtClean="0">
              <a:solidFill>
                <a:schemeClr val="tx1"/>
              </a:solidFill>
              <a:latin typeface="宋体"/>
              <a:ea typeface="宋体"/>
            </a:rPr>
            <a:t>。</a:t>
          </a:r>
          <a:endParaRPr lang="en-US" altLang="zh-CN" sz="1200" kern="1200" dirty="0" smtClean="0">
            <a:solidFill>
              <a:schemeClr val="tx1"/>
            </a:solidFill>
            <a:latin typeface="宋体"/>
            <a:ea typeface="宋体"/>
          </a:endParaRPr>
        </a:p>
      </dsp:txBody>
      <dsp:txXfrm>
        <a:off x="356661" y="2461436"/>
        <a:ext cx="3490213" cy="1869351"/>
      </dsp:txXfrm>
    </dsp:sp>
    <dsp:sp modelId="{6253FE95-25D5-43BC-86B1-C6E5B6D758F6}">
      <dsp:nvSpPr>
        <dsp:cNvPr id="0" name=""/>
        <dsp:cNvSpPr/>
      </dsp:nvSpPr>
      <dsp:spPr>
        <a:xfrm>
          <a:off x="4286284" y="2357456"/>
          <a:ext cx="3543587" cy="2083685"/>
        </a:xfrm>
        <a:prstGeom prst="round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rPr>
            <a:t>干燥机选择</a:t>
          </a:r>
          <a:r>
            <a:rPr lang="en-US" altLang="zh-CN" sz="1600" b="1" kern="1200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rPr>
            <a:t>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chemeClr val="tx1"/>
              </a:solidFill>
            </a:rPr>
            <a:t>1.</a:t>
          </a:r>
          <a:r>
            <a:rPr lang="zh-CN" altLang="en-US" sz="1400" kern="1200" dirty="0" smtClean="0">
              <a:solidFill>
                <a:schemeClr val="tx1"/>
              </a:solidFill>
            </a:rPr>
            <a:t>干燥机要选择</a:t>
          </a:r>
          <a:r>
            <a:rPr lang="zh-CN" altLang="en-US" sz="1400" kern="1200" dirty="0" smtClean="0">
              <a:solidFill>
                <a:srgbClr val="0000FF"/>
              </a:solidFill>
            </a:rPr>
            <a:t>除湿干燥机</a:t>
          </a:r>
          <a:r>
            <a:rPr lang="en-US" altLang="zh-CN" sz="1400" kern="1200" dirty="0" smtClean="0">
              <a:solidFill>
                <a:schemeClr val="tx1"/>
              </a:solidFill>
            </a:rPr>
            <a:t>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chemeClr val="tx1"/>
              </a:solidFill>
            </a:rPr>
            <a:t>2.</a:t>
          </a:r>
          <a:r>
            <a:rPr lang="zh-CN" altLang="en-US" sz="1400" kern="1200" dirty="0" smtClean="0">
              <a:solidFill>
                <a:schemeClr val="tx1"/>
              </a:solidFill>
            </a:rPr>
            <a:t>除湿能力要达到</a:t>
          </a:r>
          <a:r>
            <a:rPr lang="en-US" altLang="zh-CN" sz="1400" kern="1200" dirty="0" smtClean="0">
              <a:solidFill>
                <a:srgbClr val="0000FF"/>
              </a:solidFill>
            </a:rPr>
            <a:t>0.3</a:t>
          </a:r>
          <a:r>
            <a:rPr lang="en-US" altLang="zh-CN" sz="1400" kern="1200" dirty="0" smtClean="0">
              <a:solidFill>
                <a:srgbClr val="0000FF"/>
              </a:solidFill>
              <a:latin typeface="宋体"/>
              <a:ea typeface="宋体"/>
            </a:rPr>
            <a:t>‰</a:t>
          </a:r>
          <a:r>
            <a:rPr lang="zh-CN" altLang="en-US" sz="1400" kern="1200" dirty="0" smtClean="0">
              <a:solidFill>
                <a:schemeClr val="tx1"/>
              </a:solidFill>
              <a:latin typeface="宋体"/>
              <a:ea typeface="宋体"/>
            </a:rPr>
            <a:t>以下</a:t>
          </a:r>
          <a:r>
            <a:rPr lang="en-US" altLang="zh-CN" sz="1400" kern="1200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chemeClr val="tx1"/>
              </a:solidFill>
              <a:latin typeface="宋体"/>
              <a:ea typeface="宋体"/>
            </a:rPr>
            <a:t>3.</a:t>
          </a:r>
          <a:r>
            <a:rPr lang="zh-CN" altLang="en-US" sz="1400" kern="1200" dirty="0" smtClean="0">
              <a:solidFill>
                <a:schemeClr val="tx1"/>
              </a:solidFill>
              <a:latin typeface="宋体"/>
              <a:ea typeface="宋体"/>
            </a:rPr>
            <a:t>除湿温度在</a:t>
          </a:r>
          <a:r>
            <a:rPr lang="en-US" altLang="zh-CN" sz="1400" kern="1200" dirty="0" smtClean="0">
              <a:solidFill>
                <a:srgbClr val="0000FF"/>
              </a:solidFill>
              <a:latin typeface="宋体"/>
              <a:ea typeface="宋体"/>
            </a:rPr>
            <a:t>160℃</a:t>
          </a:r>
          <a:r>
            <a:rPr lang="zh-CN" altLang="en-US" sz="1400" kern="1200" dirty="0" smtClean="0">
              <a:solidFill>
                <a:schemeClr val="tx1"/>
              </a:solidFill>
              <a:latin typeface="宋体"/>
              <a:ea typeface="宋体"/>
            </a:rPr>
            <a:t>以内</a:t>
          </a:r>
          <a:r>
            <a:rPr lang="en-US" altLang="zh-CN" sz="1400" kern="1200" dirty="0" smtClean="0">
              <a:solidFill>
                <a:schemeClr val="tx1"/>
              </a:solidFill>
              <a:latin typeface="宋体"/>
              <a:ea typeface="宋体"/>
            </a:rPr>
            <a:t>,</a:t>
          </a:r>
          <a:r>
            <a:rPr lang="zh-CN" altLang="en-US" sz="1400" kern="1200" dirty="0" smtClean="0">
              <a:solidFill>
                <a:schemeClr val="tx1"/>
              </a:solidFill>
              <a:latin typeface="宋体"/>
              <a:ea typeface="宋体"/>
            </a:rPr>
            <a:t>露点温度</a:t>
          </a:r>
          <a:r>
            <a:rPr lang="en-US" altLang="zh-CN" sz="1400" kern="1200" dirty="0" smtClean="0">
              <a:solidFill>
                <a:srgbClr val="0000FF"/>
              </a:solidFill>
              <a:latin typeface="宋体"/>
              <a:ea typeface="宋体"/>
            </a:rPr>
            <a:t>-40℃</a:t>
          </a:r>
          <a:r>
            <a:rPr lang="en-US" altLang="zh-CN" sz="1400" kern="1200" dirty="0" smtClean="0">
              <a:solidFill>
                <a:schemeClr val="tx1"/>
              </a:solidFill>
              <a:latin typeface="宋体"/>
              <a:ea typeface="宋体"/>
            </a:rPr>
            <a:t>.</a:t>
          </a:r>
        </a:p>
      </dsp:txBody>
      <dsp:txXfrm>
        <a:off x="4388001" y="2459173"/>
        <a:ext cx="3340153" cy="18802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CBF7EF-0D71-4DFA-A4EC-DD75D574FD34}">
      <dsp:nvSpPr>
        <dsp:cNvPr id="0" name=""/>
        <dsp:cNvSpPr/>
      </dsp:nvSpPr>
      <dsp:spPr>
        <a:xfrm>
          <a:off x="150530" y="0"/>
          <a:ext cx="6771301" cy="453233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tx2">
            <a:lumMod val="40000"/>
            <a:lumOff val="60000"/>
          </a:schemeClr>
        </a:solidFill>
        <a:ln>
          <a:solidFill>
            <a:schemeClr val="accent2">
              <a:lumMod val="40000"/>
              <a:lumOff val="6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56F4F6-674F-4B1A-83C1-B02213FFDA70}">
      <dsp:nvSpPr>
        <dsp:cNvPr id="0" name=""/>
        <dsp:cNvSpPr/>
      </dsp:nvSpPr>
      <dsp:spPr>
        <a:xfrm>
          <a:off x="73172" y="103183"/>
          <a:ext cx="3320131" cy="2034998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工艺参数设定</a:t>
          </a:r>
          <a:r>
            <a:rPr lang="en-US" altLang="zh-CN" sz="1400" b="1" kern="1200" dirty="0" smtClean="0">
              <a:solidFill>
                <a:schemeClr val="tx1"/>
              </a:solidFill>
            </a:rPr>
            <a:t>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1.</a:t>
          </a:r>
          <a:r>
            <a:rPr lang="zh-CN" altLang="en-US" sz="1200" b="1" kern="1200" dirty="0" smtClean="0">
              <a:solidFill>
                <a:schemeClr val="tx1"/>
              </a:solidFill>
            </a:rPr>
            <a:t>模具温度控制在</a:t>
          </a:r>
          <a:r>
            <a:rPr lang="en-US" altLang="zh-CN" sz="1200" b="1" kern="1200" dirty="0" smtClean="0">
              <a:solidFill>
                <a:srgbClr val="0000FF"/>
              </a:solidFill>
            </a:rPr>
            <a:t>80-150</a:t>
          </a:r>
          <a:r>
            <a:rPr lang="en-US" altLang="zh-CN" sz="1200" b="1" kern="1200" dirty="0" smtClean="0">
              <a:solidFill>
                <a:srgbClr val="0000FF"/>
              </a:solidFill>
              <a:latin typeface="宋体"/>
              <a:ea typeface="宋体"/>
            </a:rPr>
            <a:t>℃</a:t>
          </a:r>
          <a:r>
            <a:rPr lang="zh-CN" altLang="en-US" sz="1200" b="1" kern="1200" dirty="0" smtClean="0">
              <a:solidFill>
                <a:schemeClr val="tx1"/>
              </a:solidFill>
              <a:latin typeface="宋体"/>
              <a:ea typeface="宋体"/>
            </a:rPr>
            <a:t>之间</a:t>
          </a: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2.</a:t>
          </a:r>
          <a:r>
            <a:rPr lang="zh-CN" altLang="en-US" sz="1200" b="1" kern="1200" dirty="0" smtClean="0">
              <a:solidFill>
                <a:schemeClr val="tx1"/>
              </a:solidFill>
              <a:latin typeface="宋体"/>
              <a:ea typeface="宋体"/>
            </a:rPr>
            <a:t>料温设定</a:t>
          </a:r>
          <a:r>
            <a:rPr lang="en-US" altLang="zh-CN" sz="1200" b="1" kern="1200" dirty="0" smtClean="0">
              <a:solidFill>
                <a:srgbClr val="0000FF"/>
              </a:solidFill>
              <a:latin typeface="宋体"/>
              <a:ea typeface="宋体"/>
            </a:rPr>
            <a:t>275-315℃</a:t>
          </a:r>
          <a:r>
            <a:rPr lang="zh-CN" altLang="en-US" sz="1200" b="1" kern="1200" dirty="0" smtClean="0">
              <a:solidFill>
                <a:schemeClr val="tx1"/>
              </a:solidFill>
              <a:latin typeface="宋体"/>
              <a:ea typeface="宋体"/>
            </a:rPr>
            <a:t>之间</a:t>
          </a: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3.</a:t>
          </a:r>
          <a:r>
            <a:rPr lang="zh-CN" altLang="en-US" sz="1200" b="1" kern="1200" dirty="0" smtClean="0">
              <a:solidFill>
                <a:schemeClr val="tx1"/>
              </a:solidFill>
              <a:latin typeface="宋体"/>
              <a:ea typeface="宋体"/>
            </a:rPr>
            <a:t>注射过程采用</a:t>
          </a:r>
          <a:r>
            <a:rPr lang="zh-CN" altLang="en-US" sz="1200" b="1" kern="1200" dirty="0" smtClean="0">
              <a:solidFill>
                <a:srgbClr val="0000FF"/>
              </a:solidFill>
              <a:latin typeface="宋体"/>
              <a:ea typeface="宋体"/>
            </a:rPr>
            <a:t>高压低速</a:t>
          </a: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4.</a:t>
          </a:r>
          <a:r>
            <a:rPr lang="zh-CN" altLang="en-US" sz="1200" b="1" kern="1200" dirty="0" smtClean="0">
              <a:solidFill>
                <a:schemeClr val="tx1"/>
              </a:solidFill>
              <a:latin typeface="宋体"/>
              <a:ea typeface="宋体"/>
            </a:rPr>
            <a:t>加料过程尽可能不要用背压</a:t>
          </a: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5.</a:t>
          </a:r>
          <a:r>
            <a:rPr lang="zh-CN" altLang="en-US" sz="1200" b="1" kern="1200" dirty="0" smtClean="0">
              <a:solidFill>
                <a:srgbClr val="0000FF"/>
              </a:solidFill>
              <a:latin typeface="宋体"/>
              <a:ea typeface="宋体"/>
            </a:rPr>
            <a:t>模温达到标准</a:t>
          </a:r>
          <a:r>
            <a:rPr lang="zh-CN" altLang="en-US" sz="1200" b="1" kern="1200" dirty="0" smtClean="0">
              <a:solidFill>
                <a:schemeClr val="tx1"/>
              </a:solidFill>
              <a:latin typeface="宋体"/>
              <a:ea typeface="宋体"/>
            </a:rPr>
            <a:t>要求后方可进行调试作业</a:t>
          </a: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  <a:latin typeface="宋体"/>
              <a:ea typeface="宋体"/>
            </a:rPr>
            <a:t>6.</a:t>
          </a:r>
          <a:r>
            <a:rPr lang="zh-CN" altLang="en-US" sz="1200" b="1" kern="1200" dirty="0" smtClean="0">
              <a:solidFill>
                <a:schemeClr val="tx1"/>
              </a:solidFill>
              <a:latin typeface="宋体"/>
              <a:ea typeface="宋体"/>
            </a:rPr>
            <a:t>进行逐步调试方法进行调机，避免出现涨</a:t>
          </a:r>
          <a:r>
            <a:rPr lang="zh-CN" altLang="en-US" sz="1200" b="1" kern="1200" dirty="0" smtClean="0">
              <a:solidFill>
                <a:srgbClr val="0000FF"/>
              </a:solidFill>
              <a:latin typeface="宋体"/>
              <a:ea typeface="宋体"/>
            </a:rPr>
            <a:t>模</a:t>
          </a:r>
          <a:r>
            <a:rPr lang="zh-CN" altLang="en-US" sz="1200" b="1" kern="1200" dirty="0" smtClean="0">
              <a:solidFill>
                <a:schemeClr val="tx1"/>
              </a:solidFill>
              <a:latin typeface="宋体"/>
              <a:ea typeface="宋体"/>
            </a:rPr>
            <a:t>现象。</a:t>
          </a:r>
          <a:endParaRPr lang="zh-CN" altLang="en-US" sz="1200" b="1" kern="1200" dirty="0">
            <a:solidFill>
              <a:schemeClr val="tx1"/>
            </a:solidFill>
          </a:endParaRPr>
        </a:p>
      </dsp:txBody>
      <dsp:txXfrm>
        <a:off x="172512" y="202523"/>
        <a:ext cx="3121451" cy="1836318"/>
      </dsp:txXfrm>
    </dsp:sp>
    <dsp:sp modelId="{88D5BF5B-5AD8-4538-84C7-A659DD539141}">
      <dsp:nvSpPr>
        <dsp:cNvPr id="0" name=""/>
        <dsp:cNvSpPr/>
      </dsp:nvSpPr>
      <dsp:spPr>
        <a:xfrm>
          <a:off x="3714772" y="2532067"/>
          <a:ext cx="3315091" cy="1812932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机加工方法</a:t>
          </a:r>
          <a:r>
            <a:rPr lang="en-US" altLang="zh-CN" sz="1400" b="1" kern="1200" dirty="0" smtClean="0">
              <a:solidFill>
                <a:schemeClr val="tx1"/>
              </a:solidFill>
            </a:rPr>
            <a:t>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1.</a:t>
          </a:r>
          <a:r>
            <a:rPr lang="zh-CN" altLang="en-US" sz="1200" b="1" kern="1200" dirty="0" smtClean="0">
              <a:solidFill>
                <a:schemeClr val="tx1"/>
              </a:solidFill>
            </a:rPr>
            <a:t>模具插穿和靠破位置</a:t>
          </a:r>
          <a:r>
            <a:rPr lang="zh-CN" altLang="en-US" sz="1200" b="1" kern="1200" dirty="0" smtClean="0">
              <a:solidFill>
                <a:srgbClr val="0000FF"/>
              </a:solidFill>
            </a:rPr>
            <a:t>采用镶块和入子</a:t>
          </a:r>
          <a:r>
            <a:rPr lang="zh-CN" altLang="en-US" sz="1200" b="1" kern="1200" dirty="0" smtClean="0">
              <a:solidFill>
                <a:schemeClr val="tx1"/>
              </a:solidFill>
            </a:rPr>
            <a:t>方式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出现毛刺可以及时更换</a:t>
          </a:r>
          <a:r>
            <a:rPr lang="en-US" altLang="zh-CN" sz="1200" b="1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2.</a:t>
          </a:r>
          <a:r>
            <a:rPr lang="zh-CN" altLang="en-US" sz="1200" b="1" kern="1200" dirty="0" smtClean="0">
              <a:solidFill>
                <a:schemeClr val="tx1"/>
              </a:solidFill>
            </a:rPr>
            <a:t>加工过程尽可能采用</a:t>
          </a:r>
          <a:r>
            <a:rPr lang="zh-CN" altLang="en-US" sz="1200" b="1" kern="1200" dirty="0" smtClean="0">
              <a:solidFill>
                <a:srgbClr val="0000FF"/>
              </a:solidFill>
            </a:rPr>
            <a:t>加工精度高的加工方式</a:t>
          </a:r>
          <a:r>
            <a:rPr lang="en-US" altLang="zh-CN" sz="1200" b="1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3.</a:t>
          </a:r>
          <a:r>
            <a:rPr lang="zh-CN" altLang="en-US" sz="1200" b="1" kern="1200" dirty="0" smtClean="0">
              <a:solidFill>
                <a:schemeClr val="tx1"/>
              </a:solidFill>
            </a:rPr>
            <a:t>维修过程</a:t>
          </a:r>
          <a:r>
            <a:rPr lang="zh-CN" altLang="en-US" sz="1200" b="1" kern="1200" dirty="0" smtClean="0">
              <a:solidFill>
                <a:srgbClr val="0000FF"/>
              </a:solidFill>
            </a:rPr>
            <a:t>避免采用烧焊</a:t>
          </a:r>
          <a:r>
            <a:rPr lang="zh-CN" altLang="en-US" sz="1200" b="1" kern="1200" dirty="0" smtClean="0">
              <a:solidFill>
                <a:schemeClr val="tx1"/>
              </a:solidFill>
            </a:rPr>
            <a:t>方式</a:t>
          </a:r>
          <a:r>
            <a:rPr lang="en-US" altLang="zh-CN" sz="1200" b="1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4.</a:t>
          </a:r>
          <a:r>
            <a:rPr lang="zh-CN" altLang="en-US" sz="1200" b="1" kern="1200" dirty="0" smtClean="0">
              <a:solidFill>
                <a:schemeClr val="tx1"/>
              </a:solidFill>
            </a:rPr>
            <a:t>模具硬度要根据材料要求进行处理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特别是</a:t>
          </a:r>
          <a:r>
            <a:rPr lang="zh-CN" altLang="en-US" sz="1200" b="1" kern="1200" dirty="0" smtClean="0">
              <a:solidFill>
                <a:srgbClr val="0000FF"/>
              </a:solidFill>
            </a:rPr>
            <a:t>滑块硬度要比模芯软</a:t>
          </a:r>
          <a:r>
            <a:rPr lang="en-US" altLang="zh-CN" sz="1200" b="1" kern="1200" dirty="0" smtClean="0">
              <a:solidFill>
                <a:srgbClr val="0000FF"/>
              </a:solidFill>
            </a:rPr>
            <a:t>2--3</a:t>
          </a:r>
          <a:r>
            <a:rPr lang="en-US" altLang="zh-CN" sz="1200" b="1" kern="1200" dirty="0" smtClean="0">
              <a:solidFill>
                <a:srgbClr val="0000FF"/>
              </a:solidFill>
              <a:latin typeface="宋体"/>
              <a:ea typeface="宋体"/>
            </a:rPr>
            <a:t>℃</a:t>
          </a:r>
          <a:r>
            <a:rPr lang="en-US" altLang="zh-CN" sz="1200" b="1" kern="1200" dirty="0" smtClean="0">
              <a:solidFill>
                <a:srgbClr val="0000FF"/>
              </a:solidFill>
            </a:rPr>
            <a:t>.</a:t>
          </a:r>
          <a:endParaRPr lang="zh-CN" altLang="en-US" sz="1200" b="1" kern="1200" dirty="0">
            <a:solidFill>
              <a:srgbClr val="0000FF"/>
            </a:solidFill>
          </a:endParaRPr>
        </a:p>
      </dsp:txBody>
      <dsp:txXfrm>
        <a:off x="3803272" y="2620567"/>
        <a:ext cx="3138091" cy="1635932"/>
      </dsp:txXfrm>
    </dsp:sp>
    <dsp:sp modelId="{491F6D88-D275-4745-9A61-D773D006A5E6}">
      <dsp:nvSpPr>
        <dsp:cNvPr id="0" name=""/>
        <dsp:cNvSpPr/>
      </dsp:nvSpPr>
      <dsp:spPr>
        <a:xfrm>
          <a:off x="0" y="2389199"/>
          <a:ext cx="3416107" cy="2044715"/>
        </a:xfrm>
        <a:prstGeom prst="roundRect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模具保养</a:t>
          </a:r>
          <a:r>
            <a:rPr lang="en-US" altLang="zh-CN" sz="1400" b="1" kern="1200" dirty="0" smtClean="0">
              <a:solidFill>
                <a:schemeClr val="tx1"/>
              </a:solidFill>
            </a:rPr>
            <a:t>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1.</a:t>
          </a:r>
          <a:r>
            <a:rPr lang="zh-CN" altLang="en-US" sz="1200" b="1" kern="1200" dirty="0" smtClean="0">
              <a:solidFill>
                <a:schemeClr val="tx1"/>
              </a:solidFill>
            </a:rPr>
            <a:t>模具进行</a:t>
          </a:r>
          <a:r>
            <a:rPr lang="zh-CN" altLang="en-US" sz="1200" b="1" kern="1200" dirty="0" smtClean="0">
              <a:solidFill>
                <a:srgbClr val="0000FF"/>
              </a:solidFill>
            </a:rPr>
            <a:t>除锈</a:t>
          </a:r>
          <a:r>
            <a:rPr lang="zh-CN" altLang="en-US" sz="1200" b="1" kern="1200" dirty="0" smtClean="0">
              <a:solidFill>
                <a:schemeClr val="tx1"/>
              </a:solidFill>
            </a:rPr>
            <a:t>和对</a:t>
          </a:r>
          <a:r>
            <a:rPr lang="zh-CN" altLang="en-US" sz="1200" b="1" kern="1200" dirty="0" smtClean="0">
              <a:solidFill>
                <a:srgbClr val="0000FF"/>
              </a:solidFill>
            </a:rPr>
            <a:t>排气槽清理</a:t>
          </a:r>
          <a:r>
            <a:rPr lang="en-US" altLang="zh-CN" sz="1200" b="1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2.</a:t>
          </a:r>
          <a:r>
            <a:rPr lang="zh-CN" altLang="en-US" sz="1200" b="1" kern="1200" dirty="0" smtClean="0">
              <a:solidFill>
                <a:schemeClr val="tx1"/>
              </a:solidFill>
            </a:rPr>
            <a:t>对有毛刺的位置尽可能</a:t>
          </a:r>
          <a:r>
            <a:rPr lang="zh-CN" altLang="en-US" sz="1200" b="1" kern="1200" dirty="0" smtClean="0">
              <a:solidFill>
                <a:srgbClr val="0000FF"/>
              </a:solidFill>
            </a:rPr>
            <a:t>不要采用烧焊</a:t>
          </a:r>
          <a:r>
            <a:rPr lang="zh-CN" altLang="en-US" sz="1200" b="1" kern="1200" dirty="0" smtClean="0">
              <a:solidFill>
                <a:schemeClr val="tx1"/>
              </a:solidFill>
            </a:rPr>
            <a:t>方式进行处理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避免出现断裂现象</a:t>
          </a:r>
          <a:r>
            <a:rPr lang="en-US" altLang="zh-CN" sz="1200" b="1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3.</a:t>
          </a:r>
          <a:r>
            <a:rPr lang="zh-CN" altLang="en-US" sz="1200" b="1" kern="1200" dirty="0" smtClean="0">
              <a:solidFill>
                <a:schemeClr val="tx1"/>
              </a:solidFill>
            </a:rPr>
            <a:t>对于滑块</a:t>
          </a:r>
          <a:r>
            <a:rPr lang="en-US" altLang="zh-CN" sz="1200" b="1" kern="1200" dirty="0" smtClean="0">
              <a:solidFill>
                <a:schemeClr val="tx1"/>
              </a:solidFill>
            </a:rPr>
            <a:t>/</a:t>
          </a:r>
          <a:r>
            <a:rPr lang="zh-CN" altLang="en-US" sz="1200" b="1" kern="1200" dirty="0" smtClean="0">
              <a:solidFill>
                <a:schemeClr val="tx1"/>
              </a:solidFill>
            </a:rPr>
            <a:t>斜顶进行</a:t>
          </a:r>
          <a:r>
            <a:rPr lang="zh-CN" altLang="en-US" sz="1200" b="1" kern="1200" dirty="0" smtClean="0">
              <a:solidFill>
                <a:srgbClr val="0000FF"/>
              </a:solidFill>
            </a:rPr>
            <a:t>清理润滑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有拉伤情况进行抛光处理</a:t>
          </a:r>
          <a:r>
            <a:rPr lang="en-US" altLang="zh-CN" sz="1200" b="1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4.</a:t>
          </a:r>
          <a:r>
            <a:rPr lang="zh-CN" altLang="en-US" sz="1200" b="1" kern="1200" dirty="0" smtClean="0">
              <a:solidFill>
                <a:schemeClr val="tx1"/>
              </a:solidFill>
            </a:rPr>
            <a:t>及时检查模具薄弱位置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rgbClr val="0000FF"/>
              </a:solidFill>
            </a:rPr>
            <a:t>有无变形磨损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早期发现问题及时处理</a:t>
          </a:r>
          <a:r>
            <a:rPr lang="en-US" altLang="zh-CN" sz="1200" b="1" kern="1200" dirty="0" smtClean="0">
              <a:solidFill>
                <a:schemeClr val="tx1"/>
              </a:solidFill>
            </a:rPr>
            <a:t>.</a:t>
          </a:r>
          <a:endParaRPr lang="zh-CN" altLang="en-US" sz="1200" b="1" kern="1200" dirty="0">
            <a:solidFill>
              <a:schemeClr val="tx1"/>
            </a:solidFill>
          </a:endParaRPr>
        </a:p>
      </dsp:txBody>
      <dsp:txXfrm>
        <a:off x="99815" y="2489014"/>
        <a:ext cx="3216477" cy="1845085"/>
      </dsp:txXfrm>
    </dsp:sp>
    <dsp:sp modelId="{C6AA0685-17BB-4038-9635-5CE8443F7FDD}">
      <dsp:nvSpPr>
        <dsp:cNvPr id="0" name=""/>
        <dsp:cNvSpPr/>
      </dsp:nvSpPr>
      <dsp:spPr>
        <a:xfrm>
          <a:off x="3643343" y="31744"/>
          <a:ext cx="3379486" cy="2098686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日常点检：</a:t>
          </a:r>
          <a:endParaRPr lang="en-US" altLang="zh-CN" sz="1400" b="1" kern="1200" dirty="0" smtClean="0">
            <a:solidFill>
              <a:schemeClr val="tx1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1.</a:t>
          </a:r>
          <a:r>
            <a:rPr lang="zh-CN" altLang="en-US" sz="1200" b="1" kern="1200" dirty="0" smtClean="0">
              <a:solidFill>
                <a:schemeClr val="tx1"/>
              </a:solidFill>
            </a:rPr>
            <a:t>点检确认产品</a:t>
          </a:r>
          <a:r>
            <a:rPr lang="zh-CN" altLang="en-US" sz="1200" b="1" kern="1200" dirty="0" smtClean="0">
              <a:solidFill>
                <a:srgbClr val="0000FF"/>
              </a:solidFill>
            </a:rPr>
            <a:t>毛刺位置</a:t>
          </a:r>
          <a:r>
            <a:rPr lang="en-US" altLang="zh-CN" sz="1200" b="1" kern="1200" dirty="0" smtClean="0">
              <a:solidFill>
                <a:srgbClr val="0000FF"/>
              </a:solidFill>
            </a:rPr>
            <a:t>/</a:t>
          </a:r>
          <a:r>
            <a:rPr lang="zh-CN" altLang="en-US" sz="1200" b="1" kern="1200" dirty="0" smtClean="0">
              <a:solidFill>
                <a:srgbClr val="0000FF"/>
              </a:solidFill>
            </a:rPr>
            <a:t>大小</a:t>
          </a:r>
          <a:r>
            <a:rPr lang="en-US" altLang="zh-CN" sz="1200" b="1" kern="1200" dirty="0" smtClean="0">
              <a:solidFill>
                <a:srgbClr val="0000FF"/>
              </a:solidFill>
            </a:rPr>
            <a:t>/</a:t>
          </a:r>
          <a:r>
            <a:rPr lang="zh-CN" altLang="en-US" sz="1200" b="1" kern="1200" dirty="0" smtClean="0">
              <a:solidFill>
                <a:srgbClr val="0000FF"/>
              </a:solidFill>
            </a:rPr>
            <a:t>数量</a:t>
          </a:r>
          <a:r>
            <a:rPr lang="zh-CN" altLang="en-US" sz="1200" b="1" kern="1200" dirty="0" smtClean="0">
              <a:solidFill>
                <a:schemeClr val="tx1"/>
              </a:solidFill>
            </a:rPr>
            <a:t>等，注意毛刺增长情况；</a:t>
          </a:r>
          <a:endParaRPr lang="en-US" altLang="zh-CN" sz="1200" b="1" kern="1200" dirty="0" smtClean="0">
            <a:solidFill>
              <a:schemeClr val="tx1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2.</a:t>
          </a:r>
          <a:r>
            <a:rPr lang="zh-CN" altLang="en-US" sz="1200" b="1" kern="1200" dirty="0" smtClean="0">
              <a:solidFill>
                <a:schemeClr val="tx1"/>
              </a:solidFill>
            </a:rPr>
            <a:t>确认工艺参数变化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特别是</a:t>
          </a:r>
          <a:r>
            <a:rPr lang="zh-CN" altLang="en-US" sz="1200" b="1" kern="1200" dirty="0" smtClean="0">
              <a:solidFill>
                <a:srgbClr val="0000FF"/>
              </a:solidFill>
            </a:rPr>
            <a:t>模具温度</a:t>
          </a:r>
          <a:r>
            <a:rPr lang="en-US" altLang="zh-CN" sz="1200" b="1" kern="1200" dirty="0" smtClean="0">
              <a:solidFill>
                <a:srgbClr val="0000FF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3.</a:t>
          </a:r>
          <a:r>
            <a:rPr lang="zh-CN" altLang="en-US" sz="1200" b="1" kern="1200" dirty="0" smtClean="0">
              <a:solidFill>
                <a:schemeClr val="tx1"/>
              </a:solidFill>
            </a:rPr>
            <a:t>点检过程对模面进行清理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确保没有料屑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模面干净</a:t>
          </a:r>
          <a:r>
            <a:rPr lang="en-US" altLang="zh-CN" sz="1200" b="1" kern="1200" dirty="0" smtClean="0">
              <a:solidFill>
                <a:schemeClr val="tx1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特别是</a:t>
          </a:r>
          <a:r>
            <a:rPr lang="zh-CN" altLang="en-US" sz="1200" b="1" kern="1200" dirty="0" smtClean="0">
              <a:solidFill>
                <a:srgbClr val="0000FF"/>
              </a:solidFill>
            </a:rPr>
            <a:t>滑块缝隙</a:t>
          </a:r>
          <a:r>
            <a:rPr lang="en-US" altLang="zh-CN" sz="1200" b="1" kern="1200" dirty="0" smtClean="0">
              <a:solidFill>
                <a:srgbClr val="0000FF"/>
              </a:solidFill>
            </a:rPr>
            <a:t>/</a:t>
          </a:r>
          <a:r>
            <a:rPr lang="zh-CN" altLang="en-US" sz="1200" b="1" kern="1200" dirty="0" smtClean="0">
              <a:solidFill>
                <a:srgbClr val="0000FF"/>
              </a:solidFill>
            </a:rPr>
            <a:t>排气槽</a:t>
          </a:r>
          <a:r>
            <a:rPr lang="zh-CN" altLang="en-US" sz="1200" b="1" kern="1200" dirty="0" smtClean="0">
              <a:solidFill>
                <a:schemeClr val="tx1"/>
              </a:solidFill>
            </a:rPr>
            <a:t>要进行清理</a:t>
          </a:r>
          <a:r>
            <a:rPr lang="en-US" altLang="zh-CN" sz="1200" b="1" kern="1200" dirty="0" smtClean="0">
              <a:solidFill>
                <a:schemeClr val="tx1"/>
              </a:solidFill>
            </a:rPr>
            <a:t>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>
              <a:solidFill>
                <a:schemeClr val="tx1"/>
              </a:solidFill>
            </a:rPr>
            <a:t>4.</a:t>
          </a:r>
          <a:r>
            <a:rPr lang="zh-CN" altLang="en-US" sz="1200" b="1" kern="1200" dirty="0" smtClean="0">
              <a:solidFill>
                <a:schemeClr val="tx1"/>
              </a:solidFill>
            </a:rPr>
            <a:t>点检模具</a:t>
          </a:r>
          <a:r>
            <a:rPr lang="zh-CN" altLang="en-US" sz="1200" b="1" kern="1200" dirty="0" smtClean="0">
              <a:solidFill>
                <a:srgbClr val="0000FF"/>
              </a:solidFill>
            </a:rPr>
            <a:t>低压保护</a:t>
          </a:r>
          <a:r>
            <a:rPr lang="en-US" altLang="zh-CN" sz="1200" b="1" kern="1200" dirty="0" smtClean="0">
              <a:solidFill>
                <a:srgbClr val="0000FF"/>
              </a:solidFill>
            </a:rPr>
            <a:t>,</a:t>
          </a:r>
          <a:r>
            <a:rPr lang="zh-CN" altLang="en-US" sz="1200" b="1" kern="1200" dirty="0" smtClean="0">
              <a:solidFill>
                <a:schemeClr val="tx1"/>
              </a:solidFill>
            </a:rPr>
            <a:t>避免出现压模异常</a:t>
          </a:r>
          <a:r>
            <a:rPr lang="en-US" altLang="zh-CN" sz="1200" b="1" kern="1200" dirty="0" smtClean="0">
              <a:solidFill>
                <a:schemeClr val="tx1"/>
              </a:solidFill>
            </a:rPr>
            <a:t>.</a:t>
          </a:r>
          <a:endParaRPr lang="zh-CN" altLang="en-US" sz="1200" b="1" kern="1200" dirty="0">
            <a:solidFill>
              <a:schemeClr val="tx1"/>
            </a:solidFill>
          </a:endParaRPr>
        </a:p>
      </dsp:txBody>
      <dsp:txXfrm>
        <a:off x="3745792" y="134193"/>
        <a:ext cx="3174588" cy="18937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3C8763-6D89-4B80-B13E-EC58ACB3D3F6}">
      <dsp:nvSpPr>
        <dsp:cNvPr id="0" name=""/>
        <dsp:cNvSpPr/>
      </dsp:nvSpPr>
      <dsp:spPr>
        <a:xfrm>
          <a:off x="777000" y="0"/>
          <a:ext cx="6447054" cy="4389454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92D050"/>
        </a:solidFill>
        <a:ln>
          <a:solidFill>
            <a:srgbClr val="0000FF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D13E93-FC8F-43D2-B959-48B9145A7CBA}">
      <dsp:nvSpPr>
        <dsp:cNvPr id="0" name=""/>
        <dsp:cNvSpPr/>
      </dsp:nvSpPr>
      <dsp:spPr>
        <a:xfrm>
          <a:off x="958776" y="150207"/>
          <a:ext cx="2828423" cy="1755781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产品结构薄</a:t>
          </a:r>
          <a:r>
            <a:rPr lang="en-US" altLang="zh-CN" sz="2900" b="1" kern="1200" dirty="0" smtClean="0">
              <a:solidFill>
                <a:schemeClr val="tx1"/>
              </a:solidFill>
            </a:rPr>
            <a:t>,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模具强度不够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1044486" y="235917"/>
        <a:ext cx="2657003" cy="1584361"/>
      </dsp:txXfrm>
    </dsp:sp>
    <dsp:sp modelId="{1C983F56-294A-4C62-A779-EFF8D59D632A}">
      <dsp:nvSpPr>
        <dsp:cNvPr id="0" name=""/>
        <dsp:cNvSpPr/>
      </dsp:nvSpPr>
      <dsp:spPr>
        <a:xfrm>
          <a:off x="4303294" y="225319"/>
          <a:ext cx="3039398" cy="1755781"/>
        </a:xfrm>
        <a:prstGeom prst="round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</a:rPr>
            <a:t>入子分割</a:t>
          </a:r>
          <a:endParaRPr lang="en-US" altLang="zh-CN" sz="2800" b="1" kern="1200" dirty="0" smtClean="0">
            <a:solidFill>
              <a:schemeClr val="tx1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</a:rPr>
            <a:t>不合理</a:t>
          </a:r>
          <a:endParaRPr lang="zh-CN" altLang="en-US" sz="2800" b="1" kern="1200" dirty="0">
            <a:solidFill>
              <a:schemeClr val="tx1"/>
            </a:solidFill>
          </a:endParaRPr>
        </a:p>
      </dsp:txBody>
      <dsp:txXfrm>
        <a:off x="4389004" y="311029"/>
        <a:ext cx="2867978" cy="1584361"/>
      </dsp:txXfrm>
    </dsp:sp>
    <dsp:sp modelId="{1B8F7588-AA8A-423C-BFED-3661406F41CE}">
      <dsp:nvSpPr>
        <dsp:cNvPr id="0" name=""/>
        <dsp:cNvSpPr/>
      </dsp:nvSpPr>
      <dsp:spPr>
        <a:xfrm>
          <a:off x="883664" y="2328254"/>
          <a:ext cx="2968991" cy="1755781"/>
        </a:xfrm>
        <a:prstGeom prst="roundRect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>
              <a:solidFill>
                <a:schemeClr val="tx1"/>
              </a:solidFill>
            </a:rPr>
            <a:t>浇口位置</a:t>
          </a:r>
          <a:endParaRPr lang="en-US" altLang="zh-CN" sz="2700" b="1" kern="1200" dirty="0" smtClean="0">
            <a:solidFill>
              <a:schemeClr val="tx1"/>
            </a:solidFill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>
              <a:solidFill>
                <a:schemeClr val="tx1"/>
              </a:solidFill>
            </a:rPr>
            <a:t>不合理</a:t>
          </a:r>
          <a:endParaRPr lang="zh-CN" altLang="en-US" sz="2700" b="1" kern="1200" dirty="0">
            <a:solidFill>
              <a:schemeClr val="tx1"/>
            </a:solidFill>
          </a:endParaRPr>
        </a:p>
      </dsp:txBody>
      <dsp:txXfrm>
        <a:off x="969374" y="2413964"/>
        <a:ext cx="2797571" cy="1584361"/>
      </dsp:txXfrm>
    </dsp:sp>
    <dsp:sp modelId="{5BB5ADAF-A878-4BF1-84FB-3B2A54F480BF}">
      <dsp:nvSpPr>
        <dsp:cNvPr id="0" name=""/>
        <dsp:cNvSpPr/>
      </dsp:nvSpPr>
      <dsp:spPr>
        <a:xfrm>
          <a:off x="4378389" y="2403357"/>
          <a:ext cx="2889208" cy="1605574"/>
        </a:xfrm>
        <a:prstGeom prst="roundRect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>
              <a:solidFill>
                <a:schemeClr val="tx1"/>
              </a:solidFill>
            </a:rPr>
            <a:t>模具排气</a:t>
          </a:r>
          <a:endParaRPr lang="zh-CN" altLang="en-US" sz="2700" b="1" kern="1200" dirty="0">
            <a:solidFill>
              <a:schemeClr val="tx1"/>
            </a:solidFill>
          </a:endParaRPr>
        </a:p>
      </dsp:txBody>
      <dsp:txXfrm>
        <a:off x="4456767" y="2481735"/>
        <a:ext cx="2732452" cy="14488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1C2D46-AC83-4747-8C99-D10F0EC879DB}" type="datetimeFigureOut">
              <a:rPr lang="zh-CN" altLang="en-US" smtClean="0"/>
              <a:pPr/>
              <a:t>2013-12-31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66AD2-0D7D-4CD6-AD7C-4BCACB2528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976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F9554D-A613-46AA-A22F-5D3397F74334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65100"/>
            <a:ext cx="7705725" cy="6238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71475" y="836613"/>
            <a:ext cx="8391525" cy="533558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2013/12/27</a:t>
            </a:r>
            <a:endParaRPr lang="en-US" altLang="ko-K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SSDP </a:t>
            </a:r>
            <a:r>
              <a:rPr lang="zh-CN" altLang="en-US" smtClean="0"/>
              <a:t>模具技术科</a:t>
            </a:r>
            <a:endParaRPr lang="en-US" altLang="ko-K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AE3B1-BE8D-448E-AE06-0E0784E9B7F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A5685-8E1F-4132-9274-2592D798C3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8" descr="표지작업17.jpg"/>
          <p:cNvPicPr preferRelativeResize="0">
            <a:picLocks/>
          </p:cNvPicPr>
          <p:nvPr/>
        </p:nvPicPr>
        <p:blipFill>
          <a:blip r:embed="rId2">
            <a:lum bright="7000" contrast="6000"/>
          </a:blip>
          <a:srcRect/>
          <a:stretch>
            <a:fillRect/>
          </a:stretch>
        </p:blipFill>
        <p:spPr bwMode="auto">
          <a:xfrm>
            <a:off x="0" y="3357562"/>
            <a:ext cx="91440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\\Fileserver-pt\server-file2\2009 제작\삼성미래전략그룹_유재혁 과장\CI\삼성로고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6215082"/>
            <a:ext cx="841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7290" y="642918"/>
            <a:ext cx="6208574" cy="1042982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恒科高温模具标准化</a:t>
            </a:r>
            <a:endParaRPr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14414" y="2071678"/>
            <a:ext cx="6400800" cy="2114568"/>
          </a:xfrm>
        </p:spPr>
        <p:txBody>
          <a:bodyPr>
            <a:normAutofit fontScale="70000" lnSpcReduction="20000"/>
          </a:bodyPr>
          <a:lstStyle/>
          <a:p>
            <a:endParaRPr lang="en-US" altLang="zh-CN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勇   钊</a:t>
            </a:r>
            <a:endParaRPr lang="en-US" altLang="zh-CN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/>
          </a:p>
          <a:p>
            <a:r>
              <a:rPr lang="en-US" altLang="zh-CN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SSDP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模具技术科    </a:t>
            </a:r>
            <a:endParaRPr lang="en-US" altLang="zh-CN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357188" y="214291"/>
            <a:ext cx="5929324" cy="714398"/>
          </a:xfrm>
          <a:prstGeom prst="rect">
            <a:avLst/>
          </a:prstGeom>
        </p:spPr>
        <p:txBody>
          <a:bodyPr anchor="ctr"/>
          <a:lstStyle/>
          <a:p>
            <a:pPr eaLnBrk="0" latinLnBrk="1" hangingPunct="0">
              <a:defRPr/>
            </a:pPr>
            <a:r>
              <a:rPr lang="zh-CN" altLang="en-US" sz="3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入子分割不合理分析及改善</a:t>
            </a:r>
            <a:endParaRPr lang="ko-KR" altLang="en-US" sz="36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</a:endParaRPr>
          </a:p>
        </p:txBody>
      </p:sp>
      <p:sp>
        <p:nvSpPr>
          <p:cNvPr id="33" name="页脚占位符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SSDP </a:t>
            </a:r>
            <a:r>
              <a:rPr lang="zh-CN" altLang="en-US" smtClean="0"/>
              <a:t>模具技术科</a:t>
            </a:r>
            <a:endParaRPr lang="en-US" altLang="ko-KR"/>
          </a:p>
        </p:txBody>
      </p:sp>
      <p:sp>
        <p:nvSpPr>
          <p:cNvPr id="34" name="日期占位符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2013/12/27</a:t>
            </a:r>
            <a:endParaRPr lang="en-US" altLang="ko-KR"/>
          </a:p>
        </p:txBody>
      </p:sp>
      <p:sp>
        <p:nvSpPr>
          <p:cNvPr id="36" name="灯片编号占位符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1AE3B1-BE8D-448E-AE06-0E0784E9B7F2}" type="slidenum">
              <a:rPr lang="en-US" altLang="ko-KR" smtClean="0"/>
              <a:pPr>
                <a:defRPr/>
              </a:pPr>
              <a:t>10</a:t>
            </a:fld>
            <a:endParaRPr lang="en-US" altLang="ko-KR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 l="12871" r="14851"/>
          <a:stretch>
            <a:fillRect/>
          </a:stretch>
        </p:blipFill>
        <p:spPr bwMode="auto">
          <a:xfrm>
            <a:off x="2143108" y="1071546"/>
            <a:ext cx="5214974" cy="504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圆角矩形标注 26"/>
          <p:cNvSpPr/>
          <p:nvPr/>
        </p:nvSpPr>
        <p:spPr>
          <a:xfrm>
            <a:off x="785786" y="1714488"/>
            <a:ext cx="1571636" cy="1571636"/>
          </a:xfrm>
          <a:prstGeom prst="wedgeRoundRectCallout">
            <a:avLst>
              <a:gd name="adj1" fmla="val 135104"/>
              <a:gd name="adj2" fmla="val -1334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1.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靠破面积太小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,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入子易压塌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;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建议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: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增大入子靠破面积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.</a:t>
            </a:r>
            <a:endParaRPr lang="zh-CN" altLang="en-US" sz="1600" b="1" dirty="0"/>
          </a:p>
        </p:txBody>
      </p:sp>
      <p:sp>
        <p:nvSpPr>
          <p:cNvPr id="28" name="圆角矩形标注 27"/>
          <p:cNvSpPr/>
          <p:nvPr/>
        </p:nvSpPr>
        <p:spPr>
          <a:xfrm>
            <a:off x="7143768" y="1714488"/>
            <a:ext cx="1643074" cy="1643074"/>
          </a:xfrm>
          <a:prstGeom prst="wedgeRoundRectCallout">
            <a:avLst>
              <a:gd name="adj1" fmla="val -146115"/>
              <a:gd name="adj2" fmla="val -576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1.</a:t>
            </a:r>
            <a:r>
              <a:rPr lang="zh-CN" altLang="en-US" dirty="0" smtClean="0"/>
              <a:t>高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插破高度低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,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角度小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,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易出现插伤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,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产品毛刺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;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建议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: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增大插破面角度</a:t>
            </a:r>
            <a:endParaRPr lang="zh-CN" altLang="en-US" sz="1600" b="1" dirty="0"/>
          </a:p>
        </p:txBody>
      </p:sp>
      <p:sp>
        <p:nvSpPr>
          <p:cNvPr id="29" name="圆角矩形标注 28"/>
          <p:cNvSpPr/>
          <p:nvPr/>
        </p:nvSpPr>
        <p:spPr>
          <a:xfrm>
            <a:off x="785786" y="4071942"/>
            <a:ext cx="1500198" cy="1571636"/>
          </a:xfrm>
          <a:prstGeom prst="wedgeRoundRectCallout">
            <a:avLst>
              <a:gd name="adj1" fmla="val 155934"/>
              <a:gd name="adj2" fmla="val 1054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1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产品结构薄弱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,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入子强度不足易断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;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建议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: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增加宽度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.</a:t>
            </a:r>
            <a:endParaRPr lang="zh-CN" altLang="en-US" sz="1600" b="1" dirty="0"/>
          </a:p>
        </p:txBody>
      </p:sp>
      <p:sp>
        <p:nvSpPr>
          <p:cNvPr id="30" name="圆角矩形标注 29"/>
          <p:cNvSpPr/>
          <p:nvPr/>
        </p:nvSpPr>
        <p:spPr>
          <a:xfrm>
            <a:off x="7215206" y="3929066"/>
            <a:ext cx="1643074" cy="1571636"/>
          </a:xfrm>
          <a:prstGeom prst="wedgeRoundRectCallout">
            <a:avLst>
              <a:gd name="adj1" fmla="val -135275"/>
              <a:gd name="adj2" fmla="val 940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1.</a:t>
            </a:r>
            <a:r>
              <a:rPr lang="zh-CN" altLang="en-US" dirty="0" smtClean="0"/>
              <a:t>高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此处入子与型芯插破位置小强度不足</a:t>
            </a:r>
            <a:r>
              <a:rPr lang="en-US" altLang="zh-CN" sz="1400" b="1" dirty="0" smtClean="0">
                <a:solidFill>
                  <a:schemeClr val="tx1"/>
                </a:solidFill>
              </a:rPr>
              <a:t>,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易造成产品变形产生毛刺</a:t>
            </a:r>
            <a:r>
              <a:rPr lang="en-US" altLang="zh-CN" sz="1400" b="1" dirty="0" smtClean="0">
                <a:solidFill>
                  <a:schemeClr val="tx1"/>
                </a:solidFill>
              </a:rPr>
              <a:t>;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建议</a:t>
            </a:r>
            <a:r>
              <a:rPr lang="en-US" altLang="zh-CN" sz="1400" b="1" dirty="0" smtClean="0">
                <a:solidFill>
                  <a:schemeClr val="tx1"/>
                </a:solidFill>
              </a:rPr>
              <a:t>: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改变产品结构</a:t>
            </a:r>
            <a:r>
              <a:rPr lang="en-US" altLang="zh-CN" sz="1400" b="1" dirty="0" smtClean="0">
                <a:solidFill>
                  <a:schemeClr val="tx1"/>
                </a:solidFill>
              </a:rPr>
              <a:t>.</a:t>
            </a:r>
            <a:endParaRPr lang="zh-CN" alt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571472" y="1142984"/>
            <a:ext cx="3857652" cy="47863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altLang="zh-CN" sz="1600" b="1" dirty="0" smtClean="0"/>
          </a:p>
          <a:p>
            <a:pPr>
              <a:defRPr/>
            </a:pPr>
            <a:endParaRPr lang="en-US" altLang="zh-CN" sz="1600" b="1" dirty="0" smtClean="0"/>
          </a:p>
          <a:p>
            <a:pPr>
              <a:defRPr/>
            </a:pPr>
            <a:endParaRPr lang="en-US" altLang="zh-CN" sz="1600" b="1" dirty="0" smtClean="0"/>
          </a:p>
          <a:p>
            <a:pPr algn="ctr">
              <a:defRPr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高温模具排气改善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endParaRPr lang="en-US" altLang="zh-CN" sz="1600" b="1" dirty="0" smtClean="0"/>
          </a:p>
          <a:p>
            <a:pPr>
              <a:defRPr/>
            </a:pPr>
            <a:r>
              <a:rPr lang="zh-CN" altLang="en-US" sz="1600" b="1" dirty="0" smtClean="0"/>
              <a:t>高温模具料温高</a:t>
            </a:r>
            <a:r>
              <a:rPr lang="en-US" altLang="zh-CN" sz="1600" b="1" dirty="0" smtClean="0"/>
              <a:t>/</a:t>
            </a:r>
            <a:r>
              <a:rPr lang="zh-CN" altLang="en-US" sz="1600" b="1" dirty="0" smtClean="0"/>
              <a:t>模温高导致生产过程中模具排气不良会出现烧焦</a:t>
            </a:r>
            <a:r>
              <a:rPr lang="en-US" altLang="zh-CN" sz="1600" b="1" dirty="0" smtClean="0"/>
              <a:t>/</a:t>
            </a:r>
            <a:r>
              <a:rPr lang="zh-CN" altLang="en-US" sz="1600" b="1" dirty="0" smtClean="0"/>
              <a:t>缺料</a:t>
            </a:r>
            <a:r>
              <a:rPr lang="en-US" altLang="zh-CN" sz="1600" b="1" dirty="0" smtClean="0"/>
              <a:t>/</a:t>
            </a:r>
            <a:r>
              <a:rPr lang="zh-CN" altLang="en-US" sz="1600" b="1" dirty="0" smtClean="0"/>
              <a:t>表面不光滑等品质不良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所以高温模具排气尤为重要</a:t>
            </a:r>
            <a:r>
              <a:rPr lang="en-US" altLang="zh-CN" sz="1600" b="1" dirty="0" smtClean="0"/>
              <a:t>:</a:t>
            </a:r>
          </a:p>
          <a:p>
            <a:pPr>
              <a:defRPr/>
            </a:pPr>
            <a:r>
              <a:rPr lang="en-US" altLang="zh-CN" sz="1600" b="1" dirty="0" smtClean="0"/>
              <a:t>1.</a:t>
            </a:r>
            <a:r>
              <a:rPr lang="zh-CN" altLang="en-US" sz="1600" b="1" dirty="0" smtClean="0"/>
              <a:t>模具尽可能采用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入子</a:t>
            </a:r>
            <a:r>
              <a:rPr lang="en-US" altLang="zh-CN" sz="1600" b="1" dirty="0" smtClean="0">
                <a:solidFill>
                  <a:srgbClr val="0000FF"/>
                </a:solidFill>
              </a:rPr>
              <a:t>/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镶块</a:t>
            </a:r>
            <a:r>
              <a:rPr lang="zh-CN" altLang="en-US" sz="1600" b="1" dirty="0" smtClean="0"/>
              <a:t>加工方式</a:t>
            </a:r>
            <a:r>
              <a:rPr lang="en-US" altLang="zh-CN" sz="1600" b="1" dirty="0" smtClean="0"/>
              <a:t>;</a:t>
            </a:r>
            <a:r>
              <a:rPr lang="en-US" altLang="zh-CN" sz="1600" b="1" dirty="0" smtClean="0">
                <a:solidFill>
                  <a:srgbClr val="0000FF"/>
                </a:solidFill>
              </a:rPr>
              <a:t>(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如图</a:t>
            </a:r>
            <a:r>
              <a:rPr lang="en-US" altLang="zh-CN" sz="1600" b="1" dirty="0" smtClean="0">
                <a:solidFill>
                  <a:srgbClr val="0000FF"/>
                </a:solidFill>
              </a:rPr>
              <a:t>1)</a:t>
            </a:r>
          </a:p>
          <a:p>
            <a:pPr>
              <a:defRPr/>
            </a:pPr>
            <a:r>
              <a:rPr lang="en-US" altLang="zh-CN" sz="1600" b="1" dirty="0" smtClean="0"/>
              <a:t>2.</a:t>
            </a:r>
            <a:r>
              <a:rPr lang="zh-CN" altLang="en-US" sz="1600" b="1" dirty="0" smtClean="0"/>
              <a:t>按照模流分析结合线位置进行加开排气槽</a:t>
            </a:r>
            <a:r>
              <a:rPr lang="en-US" altLang="zh-CN" sz="1600" b="1" dirty="0" smtClean="0"/>
              <a:t>;</a:t>
            </a:r>
            <a:r>
              <a:rPr lang="zh-CN" altLang="en-US" sz="1600" b="1" dirty="0" smtClean="0"/>
              <a:t>对于 产品中间位置无法开排气槽可以加开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排气块</a:t>
            </a:r>
            <a:r>
              <a:rPr lang="en-US" altLang="zh-CN" sz="1600" b="1" dirty="0" smtClean="0"/>
              <a:t>;</a:t>
            </a:r>
            <a:r>
              <a:rPr lang="en-US" altLang="zh-CN" sz="1600" b="1" dirty="0" smtClean="0">
                <a:solidFill>
                  <a:srgbClr val="0000FF"/>
                </a:solidFill>
              </a:rPr>
              <a:t>(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如图</a:t>
            </a:r>
            <a:r>
              <a:rPr lang="en-US" altLang="zh-CN" sz="1600" b="1" dirty="0" smtClean="0">
                <a:solidFill>
                  <a:srgbClr val="0000FF"/>
                </a:solidFill>
              </a:rPr>
              <a:t>2)</a:t>
            </a:r>
          </a:p>
          <a:p>
            <a:r>
              <a:rPr lang="en-US" altLang="zh-CN" sz="1600" b="1" dirty="0" smtClean="0"/>
              <a:t>3.</a:t>
            </a:r>
            <a:r>
              <a:rPr lang="zh-CN" altLang="en-US" sz="1600" b="1" dirty="0" smtClean="0"/>
              <a:t>斜销</a:t>
            </a:r>
            <a:r>
              <a:rPr lang="en-US" altLang="zh-CN" sz="1600" b="1" dirty="0" smtClean="0"/>
              <a:t>/</a:t>
            </a:r>
            <a:r>
              <a:rPr lang="zh-CN" altLang="en-US" sz="1600" b="1" dirty="0" smtClean="0"/>
              <a:t>耐磨板进行加开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圆环交叉</a:t>
            </a:r>
            <a:r>
              <a:rPr lang="zh-CN" altLang="en-US" sz="1600" b="1" dirty="0" smtClean="0"/>
              <a:t>闭</a:t>
            </a:r>
            <a:endParaRPr lang="zh-TW" altLang="zh-CN" sz="1600" b="1" dirty="0" smtClean="0"/>
          </a:p>
          <a:p>
            <a:r>
              <a:rPr lang="zh-CN" altLang="en-US" sz="1600" b="1" dirty="0" smtClean="0"/>
              <a:t>环形式油槽</a:t>
            </a:r>
            <a:r>
              <a:rPr lang="en-US" altLang="zh-CN" sz="1600" b="1" dirty="0" smtClean="0">
                <a:solidFill>
                  <a:srgbClr val="0000FF"/>
                </a:solidFill>
              </a:rPr>
              <a:t>(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如图</a:t>
            </a:r>
            <a:r>
              <a:rPr lang="en-US" altLang="zh-CN" sz="1600" b="1" dirty="0" smtClean="0">
                <a:solidFill>
                  <a:srgbClr val="0000FF"/>
                </a:solidFill>
              </a:rPr>
              <a:t>3),</a:t>
            </a:r>
            <a:r>
              <a:rPr lang="zh-CN" altLang="en-US" sz="1600" b="1" dirty="0" smtClean="0"/>
              <a:t>不仅使油槽内的油不易流出，避免因滑动部缺油而造成的拉伤；同时起到润滑冷却</a:t>
            </a:r>
            <a:r>
              <a:rPr lang="en-US" altLang="zh-CN" sz="1600" b="1" dirty="0" smtClean="0"/>
              <a:t>/</a:t>
            </a:r>
            <a:r>
              <a:rPr lang="zh-CN" altLang="en-US" sz="1600" b="1" dirty="0" smtClean="0"/>
              <a:t>排气作用</a:t>
            </a:r>
            <a:r>
              <a:rPr lang="en-US" altLang="zh-CN" sz="1600" b="1" dirty="0" smtClean="0"/>
              <a:t>.</a:t>
            </a:r>
          </a:p>
          <a:p>
            <a:endParaRPr lang="en-US" altLang="zh-CN" sz="1600" b="1" dirty="0" smtClean="0"/>
          </a:p>
          <a:p>
            <a:pPr>
              <a:defRPr/>
            </a:pPr>
            <a:endParaRPr lang="en-US" altLang="zh-CN" sz="1600" b="1" dirty="0" smtClean="0"/>
          </a:p>
          <a:p>
            <a:pPr>
              <a:defRPr/>
            </a:pPr>
            <a:endParaRPr lang="zh-CN" altLang="en-US" sz="1400" b="1" dirty="0"/>
          </a:p>
        </p:txBody>
      </p:sp>
      <p:grpSp>
        <p:nvGrpSpPr>
          <p:cNvPr id="17" name="组合 16"/>
          <p:cNvGrpSpPr/>
          <p:nvPr/>
        </p:nvGrpSpPr>
        <p:grpSpPr>
          <a:xfrm>
            <a:off x="4643438" y="4786322"/>
            <a:ext cx="2143141" cy="1357321"/>
            <a:chOff x="5491764" y="3878041"/>
            <a:chExt cx="2009195" cy="1551224"/>
          </a:xfrm>
        </p:grpSpPr>
        <p:pic>
          <p:nvPicPr>
            <p:cNvPr id="18842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6256535" y="4184841"/>
              <a:ext cx="1551224" cy="937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86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91764" y="3901655"/>
              <a:ext cx="1094779" cy="1527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2844" y="214290"/>
            <a:ext cx="5643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高温模具排气改善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页脚占位符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SSDP </a:t>
            </a:r>
            <a:r>
              <a:rPr lang="zh-CN" altLang="en-US" smtClean="0"/>
              <a:t>模具技术科</a:t>
            </a:r>
            <a:endParaRPr lang="en-US" altLang="ko-KR"/>
          </a:p>
        </p:txBody>
      </p:sp>
      <p:sp>
        <p:nvSpPr>
          <p:cNvPr id="32" name="日期占位符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2013/12/27</a:t>
            </a:r>
            <a:endParaRPr lang="en-US" altLang="ko-KR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1AE3B1-BE8D-448E-AE06-0E0784E9B7F2}" type="slidenum">
              <a:rPr lang="en-US" altLang="ko-KR" smtClean="0"/>
              <a:pPr>
                <a:defRPr/>
              </a:pPr>
              <a:t>11</a:t>
            </a:fld>
            <a:endParaRPr lang="en-US" altLang="ko-KR"/>
          </a:p>
        </p:txBody>
      </p:sp>
      <p:grpSp>
        <p:nvGrpSpPr>
          <p:cNvPr id="22" name="组合 21"/>
          <p:cNvGrpSpPr/>
          <p:nvPr/>
        </p:nvGrpSpPr>
        <p:grpSpPr>
          <a:xfrm>
            <a:off x="4857752" y="1214422"/>
            <a:ext cx="2000264" cy="1569743"/>
            <a:chOff x="5715008" y="716249"/>
            <a:chExt cx="1785950" cy="1962881"/>
          </a:xfrm>
        </p:grpSpPr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15008" y="1643050"/>
              <a:ext cx="1785950" cy="103608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355045">
              <a:off x="5908205" y="716249"/>
              <a:ext cx="1476984" cy="10525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1" descr="SAM_429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3143248"/>
            <a:ext cx="1785950" cy="1343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圆角矩形 23"/>
          <p:cNvSpPr/>
          <p:nvPr/>
        </p:nvSpPr>
        <p:spPr>
          <a:xfrm>
            <a:off x="4714876" y="1131392"/>
            <a:ext cx="2286016" cy="16546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757744" y="1250141"/>
            <a:ext cx="642942" cy="2143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图</a:t>
            </a:r>
            <a:r>
              <a:rPr lang="en-US" altLang="zh-CN" b="1" dirty="0" smtClean="0">
                <a:solidFill>
                  <a:srgbClr val="0000FF"/>
                </a:solidFill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</a:rPr>
              <a:t> 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672305" y="2729063"/>
            <a:ext cx="2286016" cy="178595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6643702" y="2857496"/>
            <a:ext cx="642942" cy="2143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图</a:t>
            </a:r>
            <a:r>
              <a:rPr lang="en-US" altLang="zh-CN" b="1" dirty="0" smtClean="0">
                <a:solidFill>
                  <a:srgbClr val="0000FF"/>
                </a:solidFill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</a:rPr>
              <a:t> 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286644" y="3714752"/>
            <a:ext cx="714380" cy="357190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4572000" y="4500570"/>
            <a:ext cx="2286016" cy="178595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4714876" y="4572008"/>
            <a:ext cx="642942" cy="2143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图</a:t>
            </a:r>
            <a:r>
              <a:rPr lang="en-US" altLang="zh-CN" b="1" dirty="0" smtClean="0">
                <a:solidFill>
                  <a:srgbClr val="0000FF"/>
                </a:solidFill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</a:rPr>
              <a:t> 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39" name="云形标注 38"/>
          <p:cNvSpPr/>
          <p:nvPr/>
        </p:nvSpPr>
        <p:spPr>
          <a:xfrm>
            <a:off x="4714876" y="3214686"/>
            <a:ext cx="1357322" cy="714380"/>
          </a:xfrm>
          <a:prstGeom prst="cloudCallout">
            <a:avLst>
              <a:gd name="adj1" fmla="val 143695"/>
              <a:gd name="adj2" fmla="val 4274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排气块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428624" y="285728"/>
            <a:ext cx="38576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浇口位置不合理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513" name="TextBox 10"/>
          <p:cNvSpPr txBox="1">
            <a:spLocks noChangeArrowheads="1"/>
          </p:cNvSpPr>
          <p:nvPr/>
        </p:nvSpPr>
        <p:spPr bwMode="auto">
          <a:xfrm>
            <a:off x="2714625" y="14097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SSDP </a:t>
            </a:r>
            <a:r>
              <a:rPr lang="zh-CN" altLang="en-US" smtClean="0"/>
              <a:t>模具技术科</a:t>
            </a:r>
            <a:endParaRPr lang="en-US" altLang="ko-KR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2013/12/27</a:t>
            </a:r>
            <a:endParaRPr lang="en-US" altLang="ko-KR"/>
          </a:p>
        </p:txBody>
      </p:sp>
      <p:sp>
        <p:nvSpPr>
          <p:cNvPr id="25" name="灯片编号占位符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1AE3B1-BE8D-448E-AE06-0E0784E9B7F2}" type="slidenum">
              <a:rPr lang="en-US" altLang="ko-KR" smtClean="0"/>
              <a:pPr>
                <a:defRPr/>
              </a:pPr>
              <a:t>12</a:t>
            </a:fld>
            <a:endParaRPr lang="en-US" altLang="ko-KR"/>
          </a:p>
        </p:txBody>
      </p:sp>
      <p:sp>
        <p:nvSpPr>
          <p:cNvPr id="27" name="矩形 26"/>
          <p:cNvSpPr/>
          <p:nvPr/>
        </p:nvSpPr>
        <p:spPr>
          <a:xfrm>
            <a:off x="785786" y="1285860"/>
            <a:ext cx="4357718" cy="45720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浇口位置不合理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  <a:p>
            <a:endParaRPr lang="en-US" altLang="zh-CN" sz="2000" b="1" dirty="0" smtClean="0">
              <a:solidFill>
                <a:schemeClr val="tx1"/>
              </a:solidFill>
            </a:endParaRPr>
          </a:p>
          <a:p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浇口位置在头部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图示一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),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前端压力大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后端压力损失大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速度过快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经常出现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末端烧焦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速度过慢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末端出现未成形现象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压力过大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浇口位置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出现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毛刺现象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;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浇口位置在产品中部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图示二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),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易出现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产品变形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浇口毛刺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;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浇口位置应该设置在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产品总长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1/3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处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图示三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),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变形量最小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压力损失较小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0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214422"/>
            <a:ext cx="2971800" cy="47149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改善内容</a:t>
            </a:r>
            <a:endParaRPr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SSDP 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模具技术科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357290" y="1285860"/>
            <a:ext cx="6500858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高温模具现状统计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357290" y="2000240"/>
            <a:ext cx="6500858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高温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模具维修统计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357290" y="2714620"/>
            <a:ext cx="6500858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高温模具保养基准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357290" y="3429000"/>
            <a:ext cx="6500858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高温模具开停机操作流程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357290" y="4143380"/>
            <a:ext cx="6500858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高温模具生产设备材料要求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357290" y="4857760"/>
            <a:ext cx="6500858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高温模具其他注意事项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357290" y="5572140"/>
            <a:ext cx="6500858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小结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动作按钮: 结束 11">
            <a:hlinkClick r:id="" action="ppaction://hlinkshowjump?jump=lastslide" highlightClick="1"/>
          </p:cNvPr>
          <p:cNvSpPr/>
          <p:nvPr/>
        </p:nvSpPr>
        <p:spPr>
          <a:xfrm>
            <a:off x="714348" y="1428736"/>
            <a:ext cx="428628" cy="428628"/>
          </a:xfrm>
          <a:prstGeom prst="actionButtonEnd">
            <a:avLst/>
          </a:prstGeom>
          <a:solidFill>
            <a:srgbClr val="00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动作按钮: 结束 12">
            <a:hlinkClick r:id="" action="ppaction://hlinkshowjump?jump=lastslide" highlightClick="1"/>
          </p:cNvPr>
          <p:cNvSpPr/>
          <p:nvPr/>
        </p:nvSpPr>
        <p:spPr>
          <a:xfrm>
            <a:off x="714348" y="2143116"/>
            <a:ext cx="428628" cy="428628"/>
          </a:xfrm>
          <a:prstGeom prst="actionButtonEnd">
            <a:avLst/>
          </a:prstGeom>
          <a:solidFill>
            <a:srgbClr val="00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结束 13">
            <a:hlinkClick r:id="" action="ppaction://hlinkshowjump?jump=lastslide" highlightClick="1"/>
          </p:cNvPr>
          <p:cNvSpPr/>
          <p:nvPr/>
        </p:nvSpPr>
        <p:spPr>
          <a:xfrm>
            <a:off x="714348" y="2857496"/>
            <a:ext cx="428628" cy="428628"/>
          </a:xfrm>
          <a:prstGeom prst="actionButtonEnd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动作按钮: 结束 14">
            <a:hlinkClick r:id="" action="ppaction://hlinkshowjump?jump=lastslide" highlightClick="1"/>
          </p:cNvPr>
          <p:cNvSpPr/>
          <p:nvPr/>
        </p:nvSpPr>
        <p:spPr>
          <a:xfrm>
            <a:off x="714348" y="3571876"/>
            <a:ext cx="428628" cy="428628"/>
          </a:xfrm>
          <a:prstGeom prst="actionButtonEnd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动作按钮: 结束 15">
            <a:hlinkClick r:id="" action="ppaction://hlinkshowjump?jump=lastslide" highlightClick="1"/>
          </p:cNvPr>
          <p:cNvSpPr/>
          <p:nvPr/>
        </p:nvSpPr>
        <p:spPr>
          <a:xfrm>
            <a:off x="714348" y="4286256"/>
            <a:ext cx="428628" cy="428628"/>
          </a:xfrm>
          <a:prstGeom prst="actionButtonEnd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动作按钮: 结束 16">
            <a:hlinkClick r:id="" action="ppaction://hlinkshowjump?jump=lastslide" highlightClick="1"/>
          </p:cNvPr>
          <p:cNvSpPr/>
          <p:nvPr/>
        </p:nvSpPr>
        <p:spPr>
          <a:xfrm>
            <a:off x="714348" y="5000636"/>
            <a:ext cx="428628" cy="428628"/>
          </a:xfrm>
          <a:prstGeom prst="actionButtonEnd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动作按钮: 结束 17">
            <a:hlinkClick r:id="" action="ppaction://hlinkshowjump?jump=lastslide" highlightClick="1"/>
          </p:cNvPr>
          <p:cNvSpPr/>
          <p:nvPr/>
        </p:nvSpPr>
        <p:spPr>
          <a:xfrm>
            <a:off x="714348" y="5715016"/>
            <a:ext cx="428628" cy="428628"/>
          </a:xfrm>
          <a:prstGeom prst="actionButtonEnd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日期占位符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"/>
          <p:cNvSpPr>
            <a:spLocks/>
          </p:cNvSpPr>
          <p:nvPr/>
        </p:nvSpPr>
        <p:spPr bwMode="auto">
          <a:xfrm rot="11080648" flipH="1">
            <a:off x="292516" y="2725939"/>
            <a:ext cx="2111574" cy="2005012"/>
          </a:xfrm>
          <a:custGeom>
            <a:avLst/>
            <a:gdLst>
              <a:gd name="T0" fmla="*/ 8 w 953"/>
              <a:gd name="T1" fmla="*/ 507 h 1081"/>
              <a:gd name="T2" fmla="*/ 643 w 953"/>
              <a:gd name="T3" fmla="*/ 53 h 1081"/>
              <a:gd name="T4" fmla="*/ 824 w 953"/>
              <a:gd name="T5" fmla="*/ 189 h 1081"/>
              <a:gd name="T6" fmla="*/ 915 w 953"/>
              <a:gd name="T7" fmla="*/ 688 h 1081"/>
              <a:gd name="T8" fmla="*/ 597 w 953"/>
              <a:gd name="T9" fmla="*/ 1051 h 1081"/>
              <a:gd name="T10" fmla="*/ 8 w 953"/>
              <a:gd name="T11" fmla="*/ 507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3" h="1081">
                <a:moveTo>
                  <a:pt x="8" y="507"/>
                </a:moveTo>
                <a:cubicBezTo>
                  <a:pt x="16" y="341"/>
                  <a:pt x="507" y="106"/>
                  <a:pt x="643" y="53"/>
                </a:cubicBezTo>
                <a:cubicBezTo>
                  <a:pt x="779" y="0"/>
                  <a:pt x="779" y="83"/>
                  <a:pt x="824" y="189"/>
                </a:cubicBezTo>
                <a:cubicBezTo>
                  <a:pt x="869" y="295"/>
                  <a:pt x="953" y="544"/>
                  <a:pt x="915" y="688"/>
                </a:cubicBezTo>
                <a:cubicBezTo>
                  <a:pt x="877" y="832"/>
                  <a:pt x="748" y="1081"/>
                  <a:pt x="597" y="1051"/>
                </a:cubicBezTo>
                <a:cubicBezTo>
                  <a:pt x="446" y="1021"/>
                  <a:pt x="0" y="673"/>
                  <a:pt x="8" y="507"/>
                </a:cubicBezTo>
                <a:close/>
              </a:path>
            </a:pathLst>
          </a:custGeom>
          <a:solidFill>
            <a:srgbClr val="FF9900"/>
          </a:solidFill>
          <a:ln w="9525">
            <a:solidFill>
              <a:srgbClr val="5F5F5F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Freeform 4"/>
          <p:cNvSpPr>
            <a:spLocks/>
          </p:cNvSpPr>
          <p:nvPr/>
        </p:nvSpPr>
        <p:spPr bwMode="auto">
          <a:xfrm rot="10800000" flipH="1">
            <a:off x="428596" y="3143248"/>
            <a:ext cx="4714908" cy="1071570"/>
          </a:xfrm>
          <a:custGeom>
            <a:avLst/>
            <a:gdLst>
              <a:gd name="T0" fmla="*/ 164839563 w 953"/>
              <a:gd name="T1" fmla="*/ 728055514 h 1081"/>
              <a:gd name="T2" fmla="*/ 2147483647 w 953"/>
              <a:gd name="T3" fmla="*/ 76108629 h 1081"/>
              <a:gd name="T4" fmla="*/ 2147483647 w 953"/>
              <a:gd name="T5" fmla="*/ 271404826 h 1081"/>
              <a:gd name="T6" fmla="*/ 2147483647 w 953"/>
              <a:gd name="T7" fmla="*/ 987971834 h 1081"/>
              <a:gd name="T8" fmla="*/ 2147483647 w 953"/>
              <a:gd name="T9" fmla="*/ 1509242776 h 1081"/>
              <a:gd name="T10" fmla="*/ 164839563 w 953"/>
              <a:gd name="T11" fmla="*/ 728055514 h 10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53"/>
              <a:gd name="T19" fmla="*/ 0 h 1081"/>
              <a:gd name="T20" fmla="*/ 953 w 953"/>
              <a:gd name="T21" fmla="*/ 1081 h 10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53" h="1081">
                <a:moveTo>
                  <a:pt x="8" y="507"/>
                </a:moveTo>
                <a:cubicBezTo>
                  <a:pt x="16" y="341"/>
                  <a:pt x="507" y="106"/>
                  <a:pt x="643" y="53"/>
                </a:cubicBezTo>
                <a:cubicBezTo>
                  <a:pt x="779" y="0"/>
                  <a:pt x="779" y="83"/>
                  <a:pt x="824" y="189"/>
                </a:cubicBezTo>
                <a:cubicBezTo>
                  <a:pt x="869" y="295"/>
                  <a:pt x="953" y="544"/>
                  <a:pt x="915" y="688"/>
                </a:cubicBezTo>
                <a:cubicBezTo>
                  <a:pt x="877" y="832"/>
                  <a:pt x="748" y="1081"/>
                  <a:pt x="597" y="1051"/>
                </a:cubicBezTo>
                <a:cubicBezTo>
                  <a:pt x="446" y="1021"/>
                  <a:pt x="0" y="673"/>
                  <a:pt x="8" y="507"/>
                </a:cubicBezTo>
                <a:close/>
              </a:path>
            </a:pathLst>
          </a:custGeom>
          <a:solidFill>
            <a:srgbClr val="FFCC00">
              <a:alpha val="59999"/>
            </a:srgbClr>
          </a:solidFill>
          <a:ln w="9525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5" name="Line 10"/>
          <p:cNvSpPr>
            <a:spLocks noChangeShapeType="1"/>
          </p:cNvSpPr>
          <p:nvPr/>
        </p:nvSpPr>
        <p:spPr bwMode="auto">
          <a:xfrm flipH="1" flipV="1">
            <a:off x="1643041" y="3714751"/>
            <a:ext cx="6072230" cy="45719"/>
          </a:xfrm>
          <a:prstGeom prst="line">
            <a:avLst/>
          </a:prstGeom>
          <a:noFill/>
          <a:ln w="57150">
            <a:solidFill>
              <a:srgbClr val="666633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10800000" flipH="1">
            <a:off x="428596" y="3357562"/>
            <a:ext cx="7427913" cy="720725"/>
          </a:xfrm>
          <a:custGeom>
            <a:avLst/>
            <a:gdLst>
              <a:gd name="T0" fmla="*/ 486002187 w 953"/>
              <a:gd name="T1" fmla="*/ 225369556 h 1081"/>
              <a:gd name="T2" fmla="*/ 2147483647 w 953"/>
              <a:gd name="T3" fmla="*/ 23559240 h 1081"/>
              <a:gd name="T4" fmla="*/ 2147483647 w 953"/>
              <a:gd name="T5" fmla="*/ 84013449 h 1081"/>
              <a:gd name="T6" fmla="*/ 2147483647 w 953"/>
              <a:gd name="T7" fmla="*/ 305827365 h 1081"/>
              <a:gd name="T8" fmla="*/ 2147483647 w 953"/>
              <a:gd name="T9" fmla="*/ 467186435 h 1081"/>
              <a:gd name="T10" fmla="*/ 486002187 w 953"/>
              <a:gd name="T11" fmla="*/ 225369556 h 10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53"/>
              <a:gd name="T19" fmla="*/ 0 h 1081"/>
              <a:gd name="T20" fmla="*/ 953 w 953"/>
              <a:gd name="T21" fmla="*/ 1081 h 10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53" h="1081">
                <a:moveTo>
                  <a:pt x="8" y="507"/>
                </a:moveTo>
                <a:cubicBezTo>
                  <a:pt x="16" y="341"/>
                  <a:pt x="507" y="106"/>
                  <a:pt x="643" y="53"/>
                </a:cubicBezTo>
                <a:cubicBezTo>
                  <a:pt x="779" y="0"/>
                  <a:pt x="779" y="83"/>
                  <a:pt x="824" y="189"/>
                </a:cubicBezTo>
                <a:cubicBezTo>
                  <a:pt x="869" y="295"/>
                  <a:pt x="953" y="544"/>
                  <a:pt x="915" y="688"/>
                </a:cubicBezTo>
                <a:cubicBezTo>
                  <a:pt x="877" y="832"/>
                  <a:pt x="748" y="1081"/>
                  <a:pt x="597" y="1051"/>
                </a:cubicBezTo>
                <a:cubicBezTo>
                  <a:pt x="446" y="1021"/>
                  <a:pt x="0" y="673"/>
                  <a:pt x="8" y="507"/>
                </a:cubicBezTo>
                <a:close/>
              </a:path>
            </a:pathLst>
          </a:custGeom>
          <a:solidFill>
            <a:srgbClr val="FFFF00">
              <a:alpha val="59999"/>
            </a:srgbClr>
          </a:solidFill>
          <a:ln w="9525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128" name="Line 11"/>
          <p:cNvSpPr>
            <a:spLocks noChangeShapeType="1"/>
          </p:cNvSpPr>
          <p:nvPr/>
        </p:nvSpPr>
        <p:spPr bwMode="auto">
          <a:xfrm flipV="1">
            <a:off x="3071802" y="2143116"/>
            <a:ext cx="785818" cy="15716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12"/>
          <p:cNvSpPr>
            <a:spLocks noChangeShapeType="1"/>
          </p:cNvSpPr>
          <p:nvPr/>
        </p:nvSpPr>
        <p:spPr bwMode="auto">
          <a:xfrm flipV="1">
            <a:off x="5072066" y="2214554"/>
            <a:ext cx="1000131" cy="15001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3"/>
          <p:cNvSpPr>
            <a:spLocks noChangeShapeType="1"/>
          </p:cNvSpPr>
          <p:nvPr/>
        </p:nvSpPr>
        <p:spPr bwMode="auto">
          <a:xfrm flipH="1" flipV="1">
            <a:off x="3643306" y="3714752"/>
            <a:ext cx="571504" cy="15716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4"/>
          <p:cNvSpPr>
            <a:spLocks noChangeShapeType="1"/>
          </p:cNvSpPr>
          <p:nvPr/>
        </p:nvSpPr>
        <p:spPr bwMode="auto">
          <a:xfrm flipH="1" flipV="1">
            <a:off x="5651500" y="3713164"/>
            <a:ext cx="920764" cy="15732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2" name="AutoShape 15"/>
          <p:cNvSpPr>
            <a:spLocks noChangeArrowheads="1"/>
          </p:cNvSpPr>
          <p:nvPr/>
        </p:nvSpPr>
        <p:spPr bwMode="auto">
          <a:xfrm>
            <a:off x="3357554" y="5357826"/>
            <a:ext cx="1657350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EA96"/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 dirty="0" smtClean="0">
                <a:latin typeface="Calibri" pitchFamily="34" charset="0"/>
              </a:rPr>
              <a:t>操作方法</a:t>
            </a:r>
            <a:endParaRPr lang="zh-CN" altLang="en-US" b="1" dirty="0">
              <a:latin typeface="Calibri" pitchFamily="34" charset="0"/>
            </a:endParaRPr>
          </a:p>
        </p:txBody>
      </p:sp>
      <p:sp>
        <p:nvSpPr>
          <p:cNvPr id="5133" name="AutoShape 16"/>
          <p:cNvSpPr>
            <a:spLocks noChangeArrowheads="1"/>
          </p:cNvSpPr>
          <p:nvPr/>
        </p:nvSpPr>
        <p:spPr bwMode="auto">
          <a:xfrm>
            <a:off x="5857884" y="5357826"/>
            <a:ext cx="1657350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EA96"/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 dirty="0" smtClean="0">
                <a:latin typeface="Calibri" pitchFamily="34" charset="0"/>
              </a:rPr>
              <a:t>模具结构</a:t>
            </a:r>
            <a:endParaRPr lang="zh-CN" altLang="en-US" b="1" dirty="0">
              <a:latin typeface="Calibri" pitchFamily="34" charset="0"/>
            </a:endParaRPr>
          </a:p>
        </p:txBody>
      </p:sp>
      <p:sp>
        <p:nvSpPr>
          <p:cNvPr id="5134" name="AutoShape 17"/>
          <p:cNvSpPr>
            <a:spLocks noChangeArrowheads="1"/>
          </p:cNvSpPr>
          <p:nvPr/>
        </p:nvSpPr>
        <p:spPr bwMode="auto">
          <a:xfrm>
            <a:off x="3286116" y="1500174"/>
            <a:ext cx="1657350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EA96"/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 dirty="0" smtClean="0">
                <a:latin typeface="Calibri" pitchFamily="34" charset="0"/>
              </a:rPr>
              <a:t>设备</a:t>
            </a:r>
            <a:endParaRPr lang="zh-CN" altLang="en-US" b="1" dirty="0">
              <a:latin typeface="Calibri" pitchFamily="34" charset="0"/>
            </a:endParaRPr>
          </a:p>
        </p:txBody>
      </p:sp>
      <p:sp>
        <p:nvSpPr>
          <p:cNvPr id="5135" name="AutoShape 18"/>
          <p:cNvSpPr>
            <a:spLocks noChangeArrowheads="1"/>
          </p:cNvSpPr>
          <p:nvPr/>
        </p:nvSpPr>
        <p:spPr bwMode="auto">
          <a:xfrm>
            <a:off x="5572132" y="1500174"/>
            <a:ext cx="1657350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EA96"/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 dirty="0" smtClean="0">
                <a:latin typeface="Calibri" pitchFamily="34" charset="0"/>
              </a:rPr>
              <a:t>材料</a:t>
            </a:r>
            <a:endParaRPr lang="zh-CN" altLang="en-US" b="1" dirty="0">
              <a:latin typeface="Calibri" pitchFamily="34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 flipH="1">
            <a:off x="785786" y="3430587"/>
            <a:ext cx="407987" cy="360362"/>
            <a:chOff x="1065" y="3067"/>
            <a:chExt cx="227" cy="227"/>
          </a:xfrm>
        </p:grpSpPr>
        <p:sp>
          <p:nvSpPr>
            <p:cNvPr id="22" name="Oval 7"/>
            <p:cNvSpPr>
              <a:spLocks noChangeArrowheads="1"/>
            </p:cNvSpPr>
            <p:nvPr/>
          </p:nvSpPr>
          <p:spPr bwMode="auto">
            <a:xfrm>
              <a:off x="1065" y="3067"/>
              <a:ext cx="227" cy="227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1110" y="3113"/>
              <a:ext cx="136" cy="13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24" name="Freeform 9"/>
          <p:cNvSpPr>
            <a:spLocks/>
          </p:cNvSpPr>
          <p:nvPr/>
        </p:nvSpPr>
        <p:spPr bwMode="auto">
          <a:xfrm rot="3130630">
            <a:off x="7108938" y="2819839"/>
            <a:ext cx="1468438" cy="1716088"/>
          </a:xfrm>
          <a:custGeom>
            <a:avLst/>
            <a:gdLst>
              <a:gd name="T0" fmla="*/ 8 w 953"/>
              <a:gd name="T1" fmla="*/ 507 h 1081"/>
              <a:gd name="T2" fmla="*/ 643 w 953"/>
              <a:gd name="T3" fmla="*/ 53 h 1081"/>
              <a:gd name="T4" fmla="*/ 824 w 953"/>
              <a:gd name="T5" fmla="*/ 189 h 1081"/>
              <a:gd name="T6" fmla="*/ 915 w 953"/>
              <a:gd name="T7" fmla="*/ 688 h 1081"/>
              <a:gd name="T8" fmla="*/ 597 w 953"/>
              <a:gd name="T9" fmla="*/ 1051 h 1081"/>
              <a:gd name="T10" fmla="*/ 8 w 953"/>
              <a:gd name="T11" fmla="*/ 507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3" h="1081">
                <a:moveTo>
                  <a:pt x="8" y="507"/>
                </a:moveTo>
                <a:cubicBezTo>
                  <a:pt x="16" y="341"/>
                  <a:pt x="507" y="106"/>
                  <a:pt x="643" y="53"/>
                </a:cubicBezTo>
                <a:cubicBezTo>
                  <a:pt x="779" y="0"/>
                  <a:pt x="779" y="83"/>
                  <a:pt x="824" y="189"/>
                </a:cubicBezTo>
                <a:cubicBezTo>
                  <a:pt x="869" y="295"/>
                  <a:pt x="953" y="544"/>
                  <a:pt x="915" y="688"/>
                </a:cubicBezTo>
                <a:cubicBezTo>
                  <a:pt x="877" y="832"/>
                  <a:pt x="748" y="1081"/>
                  <a:pt x="597" y="1051"/>
                </a:cubicBezTo>
                <a:cubicBezTo>
                  <a:pt x="446" y="1021"/>
                  <a:pt x="0" y="673"/>
                  <a:pt x="8" y="507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rgbClr val="5F5F5F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85720" y="0"/>
            <a:ext cx="5786478" cy="9286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毛刺异常改善分析</a:t>
            </a:r>
            <a:endParaRPr lang="zh-CN" altLang="en-US" sz="40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2571736" y="2571744"/>
            <a:ext cx="107157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箭头连接符 74"/>
          <p:cNvCxnSpPr/>
          <p:nvPr/>
        </p:nvCxnSpPr>
        <p:spPr>
          <a:xfrm rot="10800000">
            <a:off x="3643306" y="2571744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/>
          <p:nvPr/>
        </p:nvCxnSpPr>
        <p:spPr>
          <a:xfrm rot="10800000">
            <a:off x="5572132" y="3000372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/>
          <p:nvPr/>
        </p:nvCxnSpPr>
        <p:spPr>
          <a:xfrm rot="10800000">
            <a:off x="3929058" y="4357694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箭头连接符 80"/>
          <p:cNvCxnSpPr/>
          <p:nvPr/>
        </p:nvCxnSpPr>
        <p:spPr>
          <a:xfrm rot="10800000">
            <a:off x="4071934" y="4786322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箭头连接符 81"/>
          <p:cNvCxnSpPr/>
          <p:nvPr/>
        </p:nvCxnSpPr>
        <p:spPr>
          <a:xfrm>
            <a:off x="2357422" y="2928934"/>
            <a:ext cx="107157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箭头连接符 82"/>
          <p:cNvCxnSpPr/>
          <p:nvPr/>
        </p:nvCxnSpPr>
        <p:spPr>
          <a:xfrm>
            <a:off x="2786050" y="4429132"/>
            <a:ext cx="107157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箭头连接符 83"/>
          <p:cNvCxnSpPr/>
          <p:nvPr/>
        </p:nvCxnSpPr>
        <p:spPr>
          <a:xfrm>
            <a:off x="2214546" y="3286124"/>
            <a:ext cx="107157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/>
          <p:nvPr/>
        </p:nvCxnSpPr>
        <p:spPr>
          <a:xfrm rot="10800000">
            <a:off x="3286116" y="3286124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/>
          <p:cNvCxnSpPr/>
          <p:nvPr/>
        </p:nvCxnSpPr>
        <p:spPr>
          <a:xfrm rot="10800000">
            <a:off x="6286512" y="4643446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/>
          <p:cNvCxnSpPr/>
          <p:nvPr/>
        </p:nvCxnSpPr>
        <p:spPr>
          <a:xfrm rot="10800000">
            <a:off x="5929322" y="4143380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/>
          <p:nvPr/>
        </p:nvCxnSpPr>
        <p:spPr>
          <a:xfrm rot="10800000">
            <a:off x="3500430" y="2928934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>
            <a:off x="4929190" y="4071942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/>
          <p:nvPr/>
        </p:nvCxnSpPr>
        <p:spPr>
          <a:xfrm>
            <a:off x="4500562" y="3214686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>
            <a:off x="4857752" y="2643182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/>
          <p:nvPr/>
        </p:nvCxnSpPr>
        <p:spPr>
          <a:xfrm>
            <a:off x="5000628" y="4429132"/>
            <a:ext cx="107157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箭头连接符 94"/>
          <p:cNvCxnSpPr/>
          <p:nvPr/>
        </p:nvCxnSpPr>
        <p:spPr>
          <a:xfrm>
            <a:off x="5214942" y="4857760"/>
            <a:ext cx="107157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圆角矩形 95"/>
          <p:cNvSpPr/>
          <p:nvPr/>
        </p:nvSpPr>
        <p:spPr>
          <a:xfrm>
            <a:off x="2500298" y="2214554"/>
            <a:ext cx="1214446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注塑机匹配性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3643306" y="2214554"/>
            <a:ext cx="1214446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模温机匹配性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3428992" y="3000372"/>
            <a:ext cx="928694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干燥机选择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99" name="圆角矩形 98"/>
          <p:cNvSpPr/>
          <p:nvPr/>
        </p:nvSpPr>
        <p:spPr>
          <a:xfrm>
            <a:off x="2357422" y="2643182"/>
            <a:ext cx="1214446" cy="2143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模具机加工选择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2143108" y="3000372"/>
            <a:ext cx="1214446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模具机加工选择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3500430" y="2643182"/>
            <a:ext cx="1214446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螺杆选择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4786314" y="2357430"/>
            <a:ext cx="1071570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塑料流动性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05" name="圆角矩形 104"/>
          <p:cNvSpPr/>
          <p:nvPr/>
        </p:nvSpPr>
        <p:spPr>
          <a:xfrm>
            <a:off x="4429124" y="2857496"/>
            <a:ext cx="928694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模具材质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5715008" y="2714620"/>
            <a:ext cx="928694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金属热处理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2714612" y="4143380"/>
            <a:ext cx="1071570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工艺参数设定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10" name="圆角矩形 109"/>
          <p:cNvSpPr/>
          <p:nvPr/>
        </p:nvSpPr>
        <p:spPr>
          <a:xfrm>
            <a:off x="3786182" y="4071942"/>
            <a:ext cx="1214446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模具机加工方法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928926" y="4714884"/>
            <a:ext cx="1143008" cy="358778"/>
            <a:chOff x="3000364" y="4786322"/>
            <a:chExt cx="1071570" cy="287340"/>
          </a:xfrm>
        </p:grpSpPr>
        <p:cxnSp>
          <p:nvCxnSpPr>
            <p:cNvPr id="89" name="直接箭头连接符 88"/>
            <p:cNvCxnSpPr/>
            <p:nvPr/>
          </p:nvCxnSpPr>
          <p:spPr>
            <a:xfrm>
              <a:off x="3000364" y="5072074"/>
              <a:ext cx="107157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圆角矩形 110"/>
            <p:cNvSpPr/>
            <p:nvPr/>
          </p:nvSpPr>
          <p:spPr>
            <a:xfrm>
              <a:off x="3000364" y="4786322"/>
              <a:ext cx="1071570" cy="21431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chemeClr val="tx1"/>
                  </a:solidFill>
                </a:rPr>
                <a:t>模具保养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</p:grpSp>
      <p:sp>
        <p:nvSpPr>
          <p:cNvPr id="112" name="圆角矩形 111"/>
          <p:cNvSpPr/>
          <p:nvPr/>
        </p:nvSpPr>
        <p:spPr>
          <a:xfrm>
            <a:off x="4000496" y="4429132"/>
            <a:ext cx="1071570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日常点检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13" name="圆角矩形 112"/>
          <p:cNvSpPr/>
          <p:nvPr/>
        </p:nvSpPr>
        <p:spPr>
          <a:xfrm>
            <a:off x="2928926" y="4786322"/>
            <a:ext cx="1071570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15" name="圆角矩形 114"/>
          <p:cNvSpPr/>
          <p:nvPr/>
        </p:nvSpPr>
        <p:spPr>
          <a:xfrm>
            <a:off x="4714876" y="3786190"/>
            <a:ext cx="1071570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浇口设计位置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16" name="圆角矩形 115"/>
          <p:cNvSpPr/>
          <p:nvPr/>
        </p:nvSpPr>
        <p:spPr>
          <a:xfrm>
            <a:off x="4786314" y="4143380"/>
            <a:ext cx="1214446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17" name="圆角矩形 116"/>
          <p:cNvSpPr/>
          <p:nvPr/>
        </p:nvSpPr>
        <p:spPr>
          <a:xfrm>
            <a:off x="4929190" y="4500570"/>
            <a:ext cx="1214446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插破位薄弱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18" name="圆角矩形 117"/>
          <p:cNvSpPr/>
          <p:nvPr/>
        </p:nvSpPr>
        <p:spPr>
          <a:xfrm>
            <a:off x="5929322" y="3857628"/>
            <a:ext cx="1071570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侧壁插破毛刺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19" name="圆角矩形 118"/>
          <p:cNvSpPr/>
          <p:nvPr/>
        </p:nvSpPr>
        <p:spPr>
          <a:xfrm>
            <a:off x="6000760" y="4357694"/>
            <a:ext cx="1285884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模具排气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20" name="圆角矩形 119"/>
          <p:cNvSpPr/>
          <p:nvPr/>
        </p:nvSpPr>
        <p:spPr>
          <a:xfrm>
            <a:off x="4786314" y="4143380"/>
            <a:ext cx="1214446" cy="2857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tx1"/>
                </a:solidFill>
              </a:rPr>
              <a:t>入子分割不合理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58" name="页脚占位符 5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59" name="日期占位符 5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60" name="灯片编号占位符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1071538" y="3000372"/>
            <a:ext cx="1357322" cy="12858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毛刺改善分析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毛刺改善对策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928794" y="1785926"/>
            <a:ext cx="492922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设备匹配性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28794" y="2857496"/>
            <a:ext cx="492922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</a:rPr>
              <a:t>材料选择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928794" y="3929066"/>
            <a:ext cx="492922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</a:rPr>
              <a:t>操作方法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28794" y="5000636"/>
            <a:ext cx="492922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</a:rPr>
              <a:t>模具结构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11" name="动作按钮: 声音 10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785786" y="2000240"/>
            <a:ext cx="571504" cy="500066"/>
          </a:xfrm>
          <a:prstGeom prst="actionButtonSound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动作按钮: 声音 11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785786" y="3071810"/>
            <a:ext cx="571504" cy="500066"/>
          </a:xfrm>
          <a:prstGeom prst="actionButtonSound">
            <a:avLst/>
          </a:prstGeom>
          <a:solidFill>
            <a:schemeClr val="accent1">
              <a:lumMod val="75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动作按钮: 声音 12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785786" y="4071942"/>
            <a:ext cx="571504" cy="571504"/>
          </a:xfrm>
          <a:prstGeom prst="actionButtonSound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785786" y="5214950"/>
            <a:ext cx="571504" cy="500066"/>
          </a:xfrm>
          <a:prstGeom prst="actionButtonSound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设备匹配性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634511007"/>
              </p:ext>
            </p:extLst>
          </p:nvPr>
        </p:nvGraphicFramePr>
        <p:xfrm>
          <a:off x="500034" y="1428736"/>
          <a:ext cx="814393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材料选择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62" y="1500174"/>
            <a:ext cx="7643866" cy="47863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9050" h="63500"/>
            <a:bevelB w="1270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</a:rPr>
              <a:t>1.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塑胶材料必须按照供应商提供的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材料加工表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要求进行使用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en-US" altLang="zh-CN" sz="2400" b="1" dirty="0" smtClean="0">
                <a:solidFill>
                  <a:schemeClr val="tx1"/>
                </a:solidFill>
              </a:rPr>
              <a:t>2.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毛刺产生要对塑胶材料流动性进行测试和验证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对于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PET+GF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材料在不影响产品外观和功能情况下，可以选择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流动指数低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的物料；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</a:rPr>
              <a:t>3.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模具材料选择耐高温钢料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并且具有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耐磨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/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耐腐蚀特性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en-US" altLang="zh-CN" sz="2400" b="1" dirty="0" smtClean="0">
                <a:solidFill>
                  <a:schemeClr val="tx1"/>
                </a:solidFill>
              </a:rPr>
              <a:t>4.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钢料轻度模芯硬度要达到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52HRC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以上 ，滑块硬度至少要达到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48HRC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；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</a:rPr>
              <a:t>5.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热浇道阀针必须是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耐磨和耐高温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材料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en-US" altLang="zh-CN" sz="2400" b="1" dirty="0" smtClean="0">
                <a:solidFill>
                  <a:schemeClr val="tx1"/>
                </a:solidFill>
              </a:rPr>
              <a:t>6.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阀针和水路密封圈一定要选择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耐高温材料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避免出现密封不严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导致溢漏现象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.</a:t>
            </a:r>
          </a:p>
          <a:p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操作方法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214414" y="1397000"/>
          <a:ext cx="7072362" cy="4532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SSDP </a:t>
            </a:r>
            <a:r>
              <a:rPr lang="zh-CN" altLang="en-US" dirty="0" smtClean="0"/>
              <a:t>模具技术科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产品及模具结构不合理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642910" y="1571612"/>
          <a:ext cx="8001056" cy="4389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产品结构薄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模具强度不够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2013/12/27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SSDP </a:t>
            </a:r>
            <a:r>
              <a:rPr lang="zh-CN" altLang="en-US" smtClean="0"/>
              <a:t>模具技术科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A5685-8E1F-4132-9274-2592D798C318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643570" y="1500174"/>
            <a:ext cx="3000396" cy="1357322"/>
            <a:chOff x="5929322" y="1285860"/>
            <a:chExt cx="2643206" cy="1357322"/>
          </a:xfrm>
        </p:grpSpPr>
        <p:pic>
          <p:nvPicPr>
            <p:cNvPr id="8" name="Picture 5" descr="D:\勇科\恒科照片\12月23照片\IMG_20131223_110656_0.jpg"/>
            <p:cNvPicPr>
              <a:picLocks noChangeAspect="1" noChangeArrowheads="1"/>
            </p:cNvPicPr>
            <p:nvPr/>
          </p:nvPicPr>
          <p:blipFill>
            <a:blip r:embed="rId2"/>
            <a:srcRect l="19050" t="42583" r="58878" b="42013"/>
            <a:stretch>
              <a:fillRect/>
            </a:stretch>
          </p:blipFill>
          <p:spPr bwMode="auto">
            <a:xfrm>
              <a:off x="5929322" y="1285860"/>
              <a:ext cx="2643206" cy="1357322"/>
            </a:xfrm>
            <a:prstGeom prst="rect">
              <a:avLst/>
            </a:prstGeom>
            <a:noFill/>
          </p:spPr>
        </p:pic>
        <p:sp>
          <p:nvSpPr>
            <p:cNvPr id="9" name="椭圆 8"/>
            <p:cNvSpPr/>
            <p:nvPr/>
          </p:nvSpPr>
          <p:spPr>
            <a:xfrm>
              <a:off x="6286512" y="1714488"/>
              <a:ext cx="428628" cy="2857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001024" y="1643050"/>
              <a:ext cx="428628" cy="2857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Picture 2" descr="D:\yongzhao\高温模具3D图档\3235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928934"/>
            <a:ext cx="1428760" cy="1714512"/>
          </a:xfrm>
          <a:prstGeom prst="rect">
            <a:avLst/>
          </a:prstGeom>
          <a:noFill/>
        </p:spPr>
      </p:pic>
      <p:sp>
        <p:nvSpPr>
          <p:cNvPr id="14" name="圆角矩形 13"/>
          <p:cNvSpPr/>
          <p:nvPr/>
        </p:nvSpPr>
        <p:spPr>
          <a:xfrm>
            <a:off x="5214942" y="1357298"/>
            <a:ext cx="3786214" cy="42148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643570" y="4714884"/>
            <a:ext cx="2928958" cy="4286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薄铁易断位置点</a:t>
            </a:r>
            <a:endParaRPr lang="zh-CN" altLang="en-US" sz="28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rot="5400000">
            <a:off x="7322760" y="2892818"/>
            <a:ext cx="1570842" cy="214314"/>
          </a:xfrm>
          <a:prstGeom prst="straightConnector1">
            <a:avLst/>
          </a:prstGeom>
          <a:ln w="3175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42910" y="1500174"/>
            <a:ext cx="4429156" cy="40005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问题点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  <a:p>
            <a:r>
              <a:rPr lang="zh-CN" altLang="en-US" sz="2000" b="1" dirty="0" smtClean="0">
                <a:solidFill>
                  <a:schemeClr val="tx1"/>
                </a:solidFill>
              </a:rPr>
              <a:t>高温模具产品结构薄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,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强度不够导致出现断裂现象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改善对策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</a:rPr>
              <a:t>1.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结构上改善</a:t>
            </a:r>
            <a:r>
              <a:rPr lang="zh-CN" altLang="en-US" sz="2000" b="1" dirty="0" smtClean="0">
                <a:solidFill>
                  <a:srgbClr val="0000FF"/>
                </a:solidFill>
              </a:rPr>
              <a:t>避免出现薄铁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问题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</a:rPr>
              <a:t>2.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无法避免薄铁位置产品尽可能采用</a:t>
            </a:r>
            <a:r>
              <a:rPr lang="zh-CN" altLang="en-US" sz="2000" b="1" dirty="0" smtClean="0">
                <a:solidFill>
                  <a:srgbClr val="0000FF"/>
                </a:solidFill>
              </a:rPr>
              <a:t>入子和镶块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加工方式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</a:rPr>
              <a:t>3.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对于高温模具强度不够的位置出现断裂现象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,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尽可能避免进行</a:t>
            </a:r>
            <a:r>
              <a:rPr lang="zh-CN" altLang="en-US" sz="2000" b="1" dirty="0" smtClean="0">
                <a:solidFill>
                  <a:srgbClr val="0000FF"/>
                </a:solidFill>
              </a:rPr>
              <a:t>烧焊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</a:rPr>
              <a:t>4.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做好相关</a:t>
            </a:r>
            <a:r>
              <a:rPr lang="zh-CN" altLang="en-US" sz="2000" b="1" dirty="0" smtClean="0">
                <a:solidFill>
                  <a:srgbClr val="0000FF"/>
                </a:solidFill>
              </a:rPr>
              <a:t>易损备件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,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避免影响生产进度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.</a:t>
            </a:r>
          </a:p>
          <a:p>
            <a:endParaRPr lang="zh-CN" altLang="en-US" sz="2000" b="1" dirty="0">
              <a:solidFill>
                <a:schemeClr val="tx1"/>
              </a:solidFill>
            </a:endParaRPr>
          </a:p>
        </p:txBody>
      </p:sp>
      <p:pic>
        <p:nvPicPr>
          <p:cNvPr id="22" name="Picture 8" descr="D:\yongzhao\高温模具3D图档\1934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928934"/>
            <a:ext cx="1394966" cy="1714512"/>
          </a:xfrm>
          <a:prstGeom prst="rect">
            <a:avLst/>
          </a:prstGeom>
          <a:noFill/>
        </p:spPr>
      </p:pic>
      <p:cxnSp>
        <p:nvCxnSpPr>
          <p:cNvPr id="16" name="直接箭头连接符 15"/>
          <p:cNvCxnSpPr/>
          <p:nvPr/>
        </p:nvCxnSpPr>
        <p:spPr>
          <a:xfrm rot="16200000" flipH="1">
            <a:off x="5607851" y="2893215"/>
            <a:ext cx="1785950" cy="428628"/>
          </a:xfrm>
          <a:prstGeom prst="straightConnector1">
            <a:avLst/>
          </a:prstGeom>
          <a:ln w="3175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</TotalTime>
  <Words>1331</Words>
  <Application>Microsoft Office PowerPoint</Application>
  <PresentationFormat>全屏显示(4:3)</PresentationFormat>
  <Paragraphs>176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  恒科高温模具标准化</vt:lpstr>
      <vt:lpstr>改善内容</vt:lpstr>
      <vt:lpstr>PowerPoint 演示文稿</vt:lpstr>
      <vt:lpstr>毛刺改善对策</vt:lpstr>
      <vt:lpstr>设备匹配性</vt:lpstr>
      <vt:lpstr>材料选择</vt:lpstr>
      <vt:lpstr>操作方法</vt:lpstr>
      <vt:lpstr>产品及模具结构不合理</vt:lpstr>
      <vt:lpstr>产品结构薄,模具强度不够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恒科高温模具标准化</dc:title>
  <dc:creator>yong</dc:creator>
  <cp:lastModifiedBy>user</cp:lastModifiedBy>
  <cp:revision>106</cp:revision>
  <dcterms:created xsi:type="dcterms:W3CDTF">2013-12-23T10:42:33Z</dcterms:created>
  <dcterms:modified xsi:type="dcterms:W3CDTF">2013-12-31T01:14:53Z</dcterms:modified>
</cp:coreProperties>
</file>